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90" r:id="rId4"/>
    <p:sldMasterId id="2147483704" r:id="rId5"/>
    <p:sldMasterId id="2147483716" r:id="rId6"/>
    <p:sldMasterId id="2147483767" r:id="rId7"/>
  </p:sldMasterIdLst>
  <p:notesMasterIdLst>
    <p:notesMasterId r:id="rId62"/>
  </p:notesMasterIdLst>
  <p:sldIdLst>
    <p:sldId id="256" r:id="rId8"/>
    <p:sldId id="376" r:id="rId9"/>
    <p:sldId id="377" r:id="rId10"/>
    <p:sldId id="499" r:id="rId11"/>
    <p:sldId id="501" r:id="rId12"/>
    <p:sldId id="502" r:id="rId13"/>
    <p:sldId id="500" r:id="rId14"/>
    <p:sldId id="480" r:id="rId15"/>
    <p:sldId id="456" r:id="rId16"/>
    <p:sldId id="457" r:id="rId17"/>
    <p:sldId id="458" r:id="rId18"/>
    <p:sldId id="459" r:id="rId19"/>
    <p:sldId id="460" r:id="rId20"/>
    <p:sldId id="469" r:id="rId21"/>
    <p:sldId id="461" r:id="rId22"/>
    <p:sldId id="462" r:id="rId23"/>
    <p:sldId id="463" r:id="rId24"/>
    <p:sldId id="465" r:id="rId25"/>
    <p:sldId id="466" r:id="rId26"/>
    <p:sldId id="467" r:id="rId27"/>
    <p:sldId id="478" r:id="rId28"/>
    <p:sldId id="479" r:id="rId29"/>
    <p:sldId id="414" r:id="rId30"/>
    <p:sldId id="420" r:id="rId31"/>
    <p:sldId id="481" r:id="rId32"/>
    <p:sldId id="482" r:id="rId33"/>
    <p:sldId id="514" r:id="rId34"/>
    <p:sldId id="483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2" r:id="rId44"/>
    <p:sldId id="507" r:id="rId45"/>
    <p:sldId id="508" r:id="rId46"/>
    <p:sldId id="509" r:id="rId47"/>
    <p:sldId id="510" r:id="rId48"/>
    <p:sldId id="511" r:id="rId49"/>
    <p:sldId id="493" r:id="rId50"/>
    <p:sldId id="503" r:id="rId51"/>
    <p:sldId id="504" r:id="rId52"/>
    <p:sldId id="505" r:id="rId53"/>
    <p:sldId id="494" r:id="rId54"/>
    <p:sldId id="495" r:id="rId55"/>
    <p:sldId id="496" r:id="rId56"/>
    <p:sldId id="497" r:id="rId57"/>
    <p:sldId id="498" r:id="rId58"/>
    <p:sldId id="374" r:id="rId59"/>
    <p:sldId id="351" r:id="rId60"/>
    <p:sldId id="513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FF"/>
    <a:srgbClr val="FF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7" d="100"/>
          <a:sy n="7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B6C4-FEDA-4146-B7FD-92CED8F1733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F4BE-A103-4F2E-A027-4DF397F18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57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FD927B-26C6-4447-9096-F5B9AA5FDD17}" type="slidenum">
              <a:rPr lang="tr-TR" altLang="tr-TR" sz="1200">
                <a:solidFill>
                  <a:prstClr val="black"/>
                </a:solidFill>
              </a:rPr>
              <a:pPr eaLnBrk="1" hangingPunct="1"/>
              <a:t>11</a:t>
            </a:fld>
            <a:endParaRPr lang="tr-TR" altLang="tr-TR" sz="1200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FD927B-26C6-4447-9096-F5B9AA5FDD17}" type="slidenum">
              <a:rPr lang="tr-TR" altLang="tr-TR" sz="1200">
                <a:solidFill>
                  <a:prstClr val="black"/>
                </a:solidFill>
              </a:rPr>
              <a:pPr eaLnBrk="1" hangingPunct="1"/>
              <a:t>12</a:t>
            </a:fld>
            <a:endParaRPr lang="tr-TR" altLang="tr-TR" sz="1200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FD927B-26C6-4447-9096-F5B9AA5FDD17}" type="slidenum">
              <a:rPr lang="tr-TR" altLang="tr-TR" sz="1200">
                <a:solidFill>
                  <a:prstClr val="black"/>
                </a:solidFill>
              </a:rPr>
              <a:pPr eaLnBrk="1" hangingPunct="1"/>
              <a:t>13</a:t>
            </a:fld>
            <a:endParaRPr lang="tr-TR" altLang="tr-TR" sz="1200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D274D7-667B-4F9B-9D6C-0511C3B7DAF5}" type="slidenum">
              <a:rPr lang="tr-TR" altLang="tr-TR" sz="1200">
                <a:solidFill>
                  <a:prstClr val="black"/>
                </a:solidFill>
              </a:rPr>
              <a:pPr eaLnBrk="1" hangingPunct="1"/>
              <a:t>24</a:t>
            </a:fld>
            <a:endParaRPr lang="tr-TR" altLang="tr-TR" sz="1200">
              <a:solidFill>
                <a:prstClr val="black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2EACD7-4211-449E-8F9D-9CA3525D1A0D}" type="slidenum">
              <a:rPr lang="tr-TR" altLang="tr-TR" sz="1200">
                <a:solidFill>
                  <a:prstClr val="black"/>
                </a:solidFill>
              </a:rPr>
              <a:pPr eaLnBrk="1" hangingPunct="1"/>
              <a:t>27</a:t>
            </a:fld>
            <a:endParaRPr lang="tr-TR" altLang="tr-TR" sz="1200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F4BE-A103-4F2E-A027-4DF397F187E4}" type="slidenum">
              <a:rPr lang="tr-TR" smtClean="0">
                <a:solidFill>
                  <a:prstClr val="black"/>
                </a:solidFill>
              </a:rPr>
              <a:pPr/>
              <a:t>35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3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51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5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35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4212" y="765175"/>
            <a:ext cx="7748587" cy="155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19630" y="3307841"/>
            <a:ext cx="490473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36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40963" y="4569650"/>
            <a:ext cx="2862072" cy="200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36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8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4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6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71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799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3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9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77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8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34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67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22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509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biçemi için tıklatın</a:t>
            </a:r>
          </a:p>
        </p:txBody>
      </p:sp>
      <p:sp>
        <p:nvSpPr>
          <p:cNvPr id="8509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biçemi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26553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47720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593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4268964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291932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60667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3453483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3276316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2680652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619940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1188159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3405675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181163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159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557403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78A4-8F73-48A6-914D-A45EB7634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5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AA13-B38B-4FAF-80E7-A5CF4A979B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72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787B-5844-4D45-809D-A36517AEC2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41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1CA8-20B3-4B25-A167-F6B4B328A8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01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9C35-A767-4828-94FB-E0A37C50D1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58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4D21-00C3-4D9B-A390-B36D637A6C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90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0CCC-C911-4160-934C-85D7E503B9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9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63B5-71F2-43D8-9D7F-E6DF01A80C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72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1D5CD-C52D-4C82-8A4F-F30CF7DED2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3291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FB648-7CEA-4202-B239-34696394D2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91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E1ED4-5D4B-4064-A87A-64382B4671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55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tr-TR" altLang="tr-TR" smtClean="0">
                <a:solidFill>
                  <a:srgbClr val="003366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tr-TR" altLang="tr-TR" smtClean="0">
              <a:solidFill>
                <a:srgbClr val="003366"/>
              </a:solidFill>
            </a:endParaRPr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tr-TR" altLang="tr-TR" smtClean="0">
              <a:solidFill>
                <a:srgbClr val="003366"/>
              </a:solidFill>
            </a:endParaRPr>
          </a:p>
        </p:txBody>
      </p:sp>
      <p:sp>
        <p:nvSpPr>
          <p:cNvPr id="10346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347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1E84-0341-4799-9A95-F653ACAEDD07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4E3A-2945-44D4-AAFC-893ACE9EAEEA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69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997E-8406-4C86-97B4-7A7984891EC6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71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F093-4F57-41A8-B305-F6C006484056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7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CAE6-D1B4-418B-9A3F-68E316D16776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14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42D7-BA64-414F-B2AA-C5F40FF2A305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82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818E-A2B8-4EAE-9743-09414746027A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54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E4C0-00CF-4E0E-8781-9496DE32AD5D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6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062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CABC-F645-4892-9BAB-3435D0F43201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64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4630-63CE-48CF-8751-DF338620A2E2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13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8264-661C-471E-BA2C-023999A2A368}" type="slidenum">
              <a:rPr lang="tr-TR">
                <a:solidFill>
                  <a:srgbClr val="8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39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biçemi için tıklatın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biçemi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28648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2647380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1583248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21742552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3179624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5651090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22870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7924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843067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74309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289859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1986988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8432068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17155831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111336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82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41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CEE5-8156-4E21-B6BF-EA3DAD75FC31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60D4-6C26-404B-95D4-E8F992EED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26200"/>
            <a:ext cx="9144000" cy="431800"/>
          </a:xfrm>
          <a:custGeom>
            <a:avLst/>
            <a:gdLst/>
            <a:ahLst/>
            <a:cxnLst/>
            <a:rect l="l" t="t" r="r" b="b"/>
            <a:pathLst>
              <a:path w="9144000" h="431800">
                <a:moveTo>
                  <a:pt x="9144000" y="431796"/>
                </a:moveTo>
                <a:lnTo>
                  <a:pt x="9144000" y="0"/>
                </a:lnTo>
                <a:lnTo>
                  <a:pt x="0" y="0"/>
                </a:lnTo>
                <a:lnTo>
                  <a:pt x="0" y="431796"/>
                </a:lnTo>
                <a:lnTo>
                  <a:pt x="9144000" y="431796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3450" y="258825"/>
            <a:ext cx="767709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33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795398"/>
            <a:ext cx="8074660" cy="372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EE04-979B-4231-B4D8-4CA513680B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9F49-68EA-4405-9D65-D7A153906B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3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4992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4992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4992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4992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4992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4992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4992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4993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biçemi için tıklatın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biçemleri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8499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8499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tr-TR"/>
              <a:t>gülay budak</a:t>
            </a:r>
          </a:p>
        </p:txBody>
      </p:sp>
    </p:spTree>
    <p:extLst>
      <p:ext uri="{BB962C8B-B14F-4D97-AF65-F5344CB8AC3E}">
        <p14:creationId xmlns:p14="http://schemas.microsoft.com/office/powerpoint/2010/main" val="24855863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2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FFFFFF"/>
                </a:solidFill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FFFFFF"/>
                </a:solidFill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67BF-6824-46F4-A47A-0AF81EAA24D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1546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9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0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1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2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3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4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5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6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7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8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49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0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1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2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3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4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5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6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7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8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59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0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1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2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3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4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5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6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7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8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69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0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1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2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3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4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5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6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7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8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79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0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1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2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3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4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5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6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7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8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89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0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1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2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3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4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5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6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7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8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99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0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1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2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3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4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5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6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7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8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09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0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1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2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3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4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5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6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7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8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19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0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1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2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3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4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5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6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7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8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29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30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31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3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4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135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132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800000"/>
              </a:solidFill>
            </a:endParaRPr>
          </a:p>
        </p:txBody>
      </p:sp>
      <p:sp>
        <p:nvSpPr>
          <p:cNvPr id="1133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800000"/>
                </a:solidFill>
              </a:rPr>
              <a:t>e-motivasyon.net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3E91D-698F-464A-BAD2-C0962450260D}" type="slidenum">
              <a:rPr lang="tr-TR">
                <a:solidFill>
                  <a:srgbClr val="8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800000"/>
              </a:solidFill>
            </a:endParaRPr>
          </a:p>
        </p:txBody>
      </p:sp>
      <p:sp>
        <p:nvSpPr>
          <p:cNvPr id="1031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684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512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512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512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512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512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513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400">
              <a:solidFill>
                <a:srgbClr val="FFFFFF"/>
              </a:solidFill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biçemi için tıklatın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biçemleri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Daha iyisi için elele...</a:t>
            </a:r>
          </a:p>
        </p:txBody>
      </p:sp>
    </p:spTree>
    <p:extLst>
      <p:ext uri="{BB962C8B-B14F-4D97-AF65-F5344CB8AC3E}">
        <p14:creationId xmlns:p14="http://schemas.microsoft.com/office/powerpoint/2010/main" val="3027123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ved=2ahUKEwjzheq63efkAhXFDOwKHY_YAYgQjRx6BAgBEAQ&amp;url=https://medium.com/t%C3%BCrkiye/zaman-y%C3%B6netimi-modeli-eisenhower-80a9cc61c433&amp;psig=AOvVaw0tQ0zUi9bUuRdWJILPcZjL&amp;ust=156935503112345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2ahUKEwi0nYPdvODbAhUSKewKHR4DBOQQjRx6BAgBEAU&amp;url=http://www.edebiyatvedil.net/dil-ve-kultur-iliskisi/&amp;psig=AOvVaw0sARjMfzRIEVVq6CdffC5h&amp;ust=152952331569310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2ahUKEwiI4fadquDbAhXN-aQKHUMkAOkQjRx6BAgBEAU&amp;url=https://ua.depositphotos.com/52455911/stock-photo-group-of-people-sharing-ideas.html&amp;psig=AOvVaw3WbIi8tP9a5IBPCt3xqhxz&amp;ust=152951775556886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2ahUKEwi84ani2-DbAhWEXBQKHTmRDqsQjRx6BAgBEAU&amp;url=https://indigodergisi.com/2017/06/kurumsal-imaj-ve-onemi-nedir/&amp;psig=AOvVaw33T6XYuXlfdSqk2JIWFitP&amp;ust=152953168492927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tr/url?sa=i&amp;rct=j&amp;q=&amp;esrc=s&amp;source=images&amp;cd=&amp;cad=rja&amp;uact=8&amp;ved=2ahUKEwjnisKi3ODbAhVB0RQKHcTzA_cQjRx6BAgBEAU&amp;url=http://www.nenedirvikipedi.com/sozluk/sureklilik-nedir-sureklilik-ne-demektir-anlami-11171.html&amp;psig=AOvVaw04E8AMs6g9I_pwqm_vAAsQ&amp;ust=152953182518380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ved=2ahUKEwjliaS_4OfkAhUFNOwKHdLAAUoQjRx6BAgBEAQ&amp;url=http://www.hurriyet.com.tr/ik-yeni-ekonomi/bagimsiz-uyelere-talep-artiyor-19906919&amp;psig=AOvVaw1s-Ot5iiDuFLjviUyWNNR8&amp;ust=156935589642154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.tr/url?sa=i&amp;rct=j&amp;q=&amp;esrc=s&amp;source=images&amp;cd=&amp;cad=rja&amp;uact=8&amp;ved=2ahUKEwjoksjT3ODbAhWE8RQKHUhiAIYQjRx6BAgBEAU&amp;url=https://tutusmedia.com/medya-planlama-nedir-basarili-bir-medya-planlama-nasil-yapilir/&amp;psig=AOvVaw2MnqMxLU-JlXzzTF9MbhSj&amp;ust=152953193526318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r/url?sa=i&amp;rct=j&amp;q=&amp;esrc=s&amp;source=images&amp;cd=&amp;cad=rja&amp;uact=8&amp;ved=2ahUKEwi16LeA3uDbAhUEvhQKHXbFCe0QjRx6BAgBEAU&amp;url=http://bilgeden.com/aidiyet-duygusu/&amp;psig=AOvVaw2kQ1lcouyZL6oHFOYpPqPr&amp;ust=152953229428724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2ahUKEwiCjLi33uDbAhXF7xQKHdk7CLYQjRx6BAgBEAU&amp;url=http://thecrcl.ca/yavuz-cobanoglu-degerler-egitimi-kadim-yaraya-suresi-gecmis-merhem-2/&amp;psig=AOvVaw3Udu3yVTSL-RCv3ZA0F5Yb&amp;ust=152953241756042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&amp;url=http://interactioninstitute.org/why-an-evolutionary-perspective-matters/&amp;psig=AOvVaw2ROku66QhRC4sqQ7U_jHXn&amp;ust=152953253579742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2ahUKEwj7kty24ODbAhVCXRQKHSaaAQgQjRx6BAgBEAU&amp;url=https://www.alicilek.com.tr/satista-motivasyon-sozleri/&amp;psig=AOvVaw1MjuW2MtQC5H6GnCsDF3Kr&amp;ust=152953291961033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tr/url?sa=i&amp;rct=j&amp;q=&amp;esrc=s&amp;source=images&amp;cd=&amp;cad=rja&amp;uact=8&amp;ved=2ahUKEwiwsNyw4-DbAhWLbxQKHaFyBwMQjRx6BAgBEAU&amp;url=https://exame.abril.com.br/marketing/youtube-apresenta-novo-logo/&amp;psig=AOvVaw2dh-5psQr-RslXw_ChEjYP&amp;ust=1529533683154872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tr/url?sa=i&amp;rct=j&amp;q=&amp;esrc=s&amp;source=images&amp;cd=&amp;cad=rja&amp;uact=8&amp;ved=2ahUKEwjMuYSj4-DbAhWCShQKHZVfDEYQjRx6BAgBEAU&amp;url=http://diylogodesigns.com/blog/fashion-logo-design-inspiration/&amp;psig=AOvVaw2dh-5psQr-RslXw_ChEjYP&amp;ust=1529533683154872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5.jpeg"/><Relationship Id="rId10" Type="http://schemas.openxmlformats.org/officeDocument/2006/relationships/image" Target="../media/image38.png"/><Relationship Id="rId4" Type="http://schemas.openxmlformats.org/officeDocument/2006/relationships/hyperlink" Target="https://www.google.com.tr/url?sa=i&amp;rct=j&amp;q=&amp;esrc=s&amp;source=images&amp;cd=&amp;cad=rja&amp;uact=8&amp;ved=2ahUKEwiV2MvD4uDbAhXBOBQKHXi6BPsQjRx6BAgBEAU&amp;url=https://brightside.me/article/the-15-famous-logos-with-a-hidden-meaning-which-we-never-even-noticed-35405/&amp;psig=AOvVaw2AJvBZBQ_nvMRwySueLmOO&amp;ust=1529533512747347" TargetMode="External"/><Relationship Id="rId9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oogle.com.tr/url?sa=i&amp;rct=j&amp;q=&amp;esrc=s&amp;source=images&amp;cd=&amp;cad=rja&amp;uact=8&amp;ved=2ahUKEwip472J5ODbAhWJuxQKHdPZCSUQjRx6BAgBEAU&amp;url=https://www.capital.com.tr/yonetim/yeni-trendler/odul-itibar-getiriyor&amp;psig=AOvVaw16G0LSWCW8b8Mj6KXzELXs&amp;ust=152953393091012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2ahUKEwjl2KGOrODbAhXK_KQKHdY1DusQjRx6BAgBEAU&amp;url=http://www.autobusesbenito.com/flota/nuevo-excelente-en-cseea/&amp;psig=AOvVaw3WbIi8tP9a5IBPCt3xqhxz&amp;ust=152951775556886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2ahUKEwiAvKqiu-fkAhUE26QKHd8WBIcQjRx6BAgBEAQ&amp;url=https://www.imajakademi.com.tr/egitim/kurumsallasma-ve-kurum-kulturu-egitimi/&amp;psig=AOvVaw2hyYlRR81Y2xTXlrNr3lKg&amp;ust=156934167685165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google.com.tr/url?sa=i&amp;rct=j&amp;q=&amp;esrc=s&amp;source=images&amp;cd=&amp;cad=rja&amp;uact=8&amp;ved=2ahUKEwi_16Ctu-fkAhWMr6QKHTE3C1EQjRx6BAgBEAQ&amp;url=https://www.imajakademi.com.tr/egitim/kurumsallasma-ve-kurum-kulturu-egitimi/&amp;psig=AOvVaw2hyYlRR81Y2xTXlrNr3lKg&amp;ust=156934167685165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ved=&amp;url=https://akademilider.com/egitim/online-diksiyon-kursu/&amp;psig=AOvVaw1hwIg6AC6bXXTJReRcGIda&amp;ust=156935666535733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ved=2ahUKEwjA4cPU3ufkAhUF2qQKHb9DABYQjRx6BAgBEAQ&amp;url=https://blog.avansas.com/mutlu-calisanlara-sahip-sektorler&amp;psig=AOvVaw2e9xuge6scyWKgp45o5OqQ&amp;ust=156935536868132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www.google.com.tr/url?sa=i&amp;rct=j&amp;q=&amp;esrc=s&amp;source=images&amp;cd=&amp;cad=rja&amp;uact=8&amp;ved=0ahUKEwjCq_Hp_vjOAhVF1BoKHZYECIEQjRwIBw&amp;url=http://www.flatcast.club/threads/animasyon-bayrak-gifleri-hareketli-turk-bayragi-gifleri.1639/&amp;psig=AFQjCNErKoAVz1kFVQHQweFJeJdjl5WZcQ&amp;ust=147319102209076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hyperlink" Target="http://www.google.com.tr/url?sa=i&amp;rct=j&amp;q=&amp;esrc=s&amp;source=images&amp;cd=&amp;cad=rja&amp;uact=8&amp;ved=0ahUKEwiqmNO8__jOAhXF5xoKHQfxAhIQjRwIBw&amp;url=http://www.forbes.com/sites/fruzsinaeordogh/2016/05/12/love-it-or-hate-it-instagrams-new-logo-is-so-internet-right-now/&amp;bvm=bv.131783435,d.ZGg&amp;psig=AFQjCNGN2A9HHD9xbb8DADpXIyQqTxjp-g&amp;ust=1473191286303528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97639" y="188640"/>
            <a:ext cx="410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/>
              <a:t>Kurumsallaşma</a:t>
            </a:r>
            <a:endParaRPr lang="tr-TR" sz="4800" b="1" dirty="0"/>
          </a:p>
        </p:txBody>
      </p:sp>
      <p:pic>
        <p:nvPicPr>
          <p:cNvPr id="6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05768"/>
            <a:ext cx="2207811" cy="110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84" y="5013176"/>
            <a:ext cx="1385184" cy="13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zmir ticaret borsası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46500"/>
            <a:ext cx="918536" cy="9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" y="1371835"/>
            <a:ext cx="9036495" cy="32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1"/>
          <p:cNvSpPr txBox="1">
            <a:spLocks noChangeArrowheads="1"/>
          </p:cNvSpPr>
          <p:nvPr/>
        </p:nvSpPr>
        <p:spPr bwMode="auto">
          <a:xfrm>
            <a:off x="3417784" y="5035242"/>
            <a:ext cx="23971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Dilek </a:t>
            </a:r>
            <a:r>
              <a:rPr lang="tr-TR" altLang="tr-TR" sz="2000" b="1" dirty="0" smtClean="0"/>
              <a:t>SELÇUK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 dirty="0" smtClean="0"/>
              <a:t>Eğitmen / Yönetim Danışmanı</a:t>
            </a:r>
            <a:endParaRPr lang="tr-TR" alt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27395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810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050"/>
          <p:cNvSpPr txBox="1">
            <a:spLocks noChangeArrowheads="1"/>
          </p:cNvSpPr>
          <p:nvPr/>
        </p:nvSpPr>
        <p:spPr>
          <a:xfrm>
            <a:off x="611560" y="698743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Century Gothic" pitchFamily="34" charset="0"/>
              </a:rPr>
              <a:t>Kurumsallaşmada </a:t>
            </a:r>
            <a:br>
              <a:rPr lang="tr-TR" sz="36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tr-TR" sz="3600" b="1" dirty="0" smtClean="0">
                <a:solidFill>
                  <a:srgbClr val="0000FF"/>
                </a:solidFill>
                <a:latin typeface="Century Gothic" pitchFamily="34" charset="0"/>
              </a:rPr>
              <a:t>“Kavramsal Dönüşümler”</a:t>
            </a:r>
            <a:endParaRPr lang="en-US" sz="3600" b="1" dirty="0" smtClean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11560" y="69874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FF0000"/>
                </a:solidFill>
                <a:effectLst/>
                <a:latin typeface="Century Gothic" pitchFamily="34" charset="0"/>
              </a:rPr>
              <a:t>Kurumsallaşmada </a:t>
            </a:r>
            <a:br>
              <a:rPr lang="tr-TR" sz="3600" b="1" dirty="0" smtClean="0">
                <a:solidFill>
                  <a:srgbClr val="FF0000"/>
                </a:solidFill>
                <a:effectLst/>
                <a:latin typeface="Century Gothic" pitchFamily="34" charset="0"/>
              </a:rPr>
            </a:br>
            <a:r>
              <a:rPr lang="tr-TR" sz="3600" b="1" dirty="0" smtClean="0">
                <a:solidFill>
                  <a:srgbClr val="0000FF"/>
                </a:solidFill>
                <a:effectLst/>
                <a:latin typeface="Century Gothic" pitchFamily="34" charset="0"/>
              </a:rPr>
              <a:t>“Kavramsal Dönüşümler”</a:t>
            </a:r>
            <a:endParaRPr lang="en-US" sz="3600" b="1" dirty="0" smtClean="0">
              <a:solidFill>
                <a:srgbClr val="0000FF"/>
              </a:solidFill>
              <a:effectLst/>
              <a:latin typeface="Century Gothic" pitchFamily="34" charset="0"/>
            </a:endParaRPr>
          </a:p>
        </p:txBody>
      </p:sp>
      <p:sp>
        <p:nvSpPr>
          <p:cNvPr id="409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749010" y="2564904"/>
            <a:ext cx="6063350" cy="40957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“Yönetici"   </a:t>
            </a:r>
            <a:r>
              <a:rPr lang="tr-TR" altLang="tr-TR" sz="2400" b="1" dirty="0" smtClean="0">
                <a:solidFill>
                  <a:srgbClr val="0000FF"/>
                </a:solidFill>
                <a:latin typeface="Century Gothic" pitchFamily="34" charset="0"/>
                <a:ea typeface="+mj-ea"/>
                <a:cs typeface="+mj-cs"/>
              </a:rPr>
              <a:t>            </a:t>
            </a:r>
            <a:r>
              <a:rPr lang="tr-TR" altLang="tr-TR" sz="2400" b="1" dirty="0" smtClean="0">
                <a:solidFill>
                  <a:srgbClr val="0070C0"/>
                </a:solidFill>
                <a:latin typeface="Century Gothic" pitchFamily="34" charset="0"/>
              </a:rPr>
              <a:t>“Lider-Yönetici”</a:t>
            </a:r>
            <a:endParaRPr lang="tr-TR" altLang="tr-TR" sz="2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entury Gothic" pitchFamily="34" charset="0"/>
              </a:rPr>
              <a:t>“Günübirlik”           </a:t>
            </a:r>
            <a:r>
              <a:rPr lang="tr-TR" altLang="tr-TR" sz="2400" b="1" dirty="0" smtClean="0">
                <a:solidFill>
                  <a:srgbClr val="0070C0"/>
                </a:solidFill>
                <a:latin typeface="Century Gothic" pitchFamily="34" charset="0"/>
              </a:rPr>
              <a:t>“Stratejik Yönetim”</a:t>
            </a:r>
            <a:endParaRPr lang="tr-TR" altLang="tr-TR" sz="2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entury Gothic" pitchFamily="34" charset="0"/>
              </a:rPr>
              <a:t>“Yönetim”              </a:t>
            </a:r>
            <a:r>
              <a:rPr lang="tr-TR" altLang="tr-TR" sz="2400" b="1" dirty="0" smtClean="0">
                <a:solidFill>
                  <a:srgbClr val="0070C0"/>
                </a:solidFill>
                <a:latin typeface="Century Gothic" pitchFamily="34" charset="0"/>
              </a:rPr>
              <a:t>“Yönetişim”</a:t>
            </a:r>
            <a:endParaRPr lang="tr-TR" altLang="tr-TR" sz="2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entury Gothic" pitchFamily="34" charset="0"/>
              </a:rPr>
              <a:t>“Ben Bilirim”          </a:t>
            </a:r>
            <a:r>
              <a:rPr lang="tr-TR" altLang="tr-TR" sz="2400" b="1" dirty="0" smtClean="0">
                <a:solidFill>
                  <a:srgbClr val="0070C0"/>
                </a:solidFill>
                <a:latin typeface="Century Gothic" pitchFamily="34" charset="0"/>
              </a:rPr>
              <a:t>“Ortak Akıl”</a:t>
            </a:r>
            <a:endParaRPr lang="tr-TR" altLang="tr-TR" sz="2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entury Gothic" pitchFamily="34" charset="0"/>
              </a:rPr>
              <a:t>“Yetkilendirme”   </a:t>
            </a:r>
            <a:r>
              <a:rPr lang="tr-TR" altLang="tr-TR" sz="24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tr-TR" altLang="tr-TR" sz="2400" b="1" dirty="0" smtClean="0">
                <a:solidFill>
                  <a:srgbClr val="0070C0"/>
                </a:solidFill>
                <a:latin typeface="Century Gothic" pitchFamily="34" charset="0"/>
              </a:rPr>
              <a:t>“Güçlendirme”</a:t>
            </a:r>
            <a:endParaRPr lang="tr-TR" altLang="tr-TR" sz="2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entury Gothic" pitchFamily="34" charset="0"/>
              </a:rPr>
              <a:t>“Kişisel Kültür”       </a:t>
            </a:r>
            <a:r>
              <a:rPr lang="tr-TR" altLang="tr-TR" sz="2400" b="1" dirty="0" smtClean="0">
                <a:solidFill>
                  <a:srgbClr val="0070C0"/>
                </a:solidFill>
                <a:latin typeface="Century Gothic" pitchFamily="34" charset="0"/>
              </a:rPr>
              <a:t>“Kurum Kültürü”</a:t>
            </a:r>
            <a:endParaRPr lang="tr-TR" altLang="tr-TR" sz="2400" b="1" dirty="0" smtClean="0">
              <a:solidFill>
                <a:srgbClr val="66FF3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tr-TR" altLang="tr-TR" sz="2400" b="1" dirty="0" smtClean="0">
              <a:solidFill>
                <a:srgbClr val="66FF33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tr-TR" sz="2400" dirty="0" smtClean="0"/>
          </a:p>
        </p:txBody>
      </p:sp>
      <p:sp>
        <p:nvSpPr>
          <p:cNvPr id="2" name="Aşağı Bükülü Ok 1"/>
          <p:cNvSpPr/>
          <p:nvPr/>
        </p:nvSpPr>
        <p:spPr bwMode="auto">
          <a:xfrm>
            <a:off x="683568" y="107504"/>
            <a:ext cx="7920880" cy="231338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8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11560" y="69874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FF0000"/>
                </a:solidFill>
                <a:effectLst/>
                <a:latin typeface="Century Gothic" pitchFamily="34" charset="0"/>
              </a:rPr>
              <a:t>Kurumsallaşmada </a:t>
            </a:r>
            <a:br>
              <a:rPr lang="tr-TR" sz="3600" b="1" dirty="0" smtClean="0">
                <a:solidFill>
                  <a:srgbClr val="FF0000"/>
                </a:solidFill>
                <a:effectLst/>
                <a:latin typeface="Century Gothic" pitchFamily="34" charset="0"/>
              </a:rPr>
            </a:br>
            <a:r>
              <a:rPr lang="tr-TR" sz="3600" b="1" dirty="0" smtClean="0">
                <a:solidFill>
                  <a:srgbClr val="0000FF"/>
                </a:solidFill>
                <a:effectLst/>
                <a:latin typeface="Century Gothic" pitchFamily="34" charset="0"/>
              </a:rPr>
              <a:t>“Kavramsal Dönüşümler”</a:t>
            </a:r>
            <a:endParaRPr lang="en-US" sz="3600" b="1" dirty="0" smtClean="0">
              <a:solidFill>
                <a:srgbClr val="0000FF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Aşağı Bükülü Ok 1"/>
          <p:cNvSpPr/>
          <p:nvPr/>
        </p:nvSpPr>
        <p:spPr bwMode="auto">
          <a:xfrm>
            <a:off x="683568" y="107504"/>
            <a:ext cx="7920880" cy="231338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2400" smtClean="0">
              <a:solidFill>
                <a:srgbClr val="FFFFFF"/>
              </a:solidFill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599593" y="2780928"/>
            <a:ext cx="635678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“Kriz Yönetimi”          </a:t>
            </a:r>
            <a:r>
              <a:rPr lang="tr-TR" altLang="tr-TR" sz="2400" b="1" kern="0" dirty="0" smtClean="0">
                <a:solidFill>
                  <a:schemeClr val="accent1"/>
                </a:solidFill>
                <a:latin typeface="Century Gothic" pitchFamily="34" charset="0"/>
              </a:rPr>
              <a:t>“Risk Yönetimi”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“Kanaat”                    </a:t>
            </a:r>
            <a:r>
              <a:rPr lang="tr-TR" altLang="tr-TR" sz="2400" b="1" kern="0" dirty="0" smtClean="0">
                <a:solidFill>
                  <a:schemeClr val="accent1"/>
                </a:solidFill>
                <a:latin typeface="Century Gothic" pitchFamily="34" charset="0"/>
              </a:rPr>
              <a:t>“Kanıt”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Century Gothic" pitchFamily="34" charset="0"/>
              </a:rPr>
              <a:t>İnformel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 İletişim”      </a:t>
            </a:r>
            <a:r>
              <a:rPr lang="tr-TR" altLang="tr-TR" sz="2400" b="1" kern="0" dirty="0" smtClean="0">
                <a:solidFill>
                  <a:schemeClr val="accent1"/>
                </a:solidFill>
                <a:latin typeface="Century Gothic" pitchFamily="34" charset="0"/>
              </a:rPr>
              <a:t>“Biçimsel İletişim”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“Sıradan Olmak”       </a:t>
            </a:r>
            <a:r>
              <a:rPr lang="tr-TR" altLang="tr-TR" sz="2400" b="1" kern="0" dirty="0" smtClean="0">
                <a:solidFill>
                  <a:schemeClr val="accent1"/>
                </a:solidFill>
                <a:latin typeface="Century Gothic" pitchFamily="34" charset="0"/>
              </a:rPr>
              <a:t>“Markalaşma”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“İmaj”                         </a:t>
            </a:r>
            <a:r>
              <a:rPr lang="tr-TR" altLang="tr-TR" sz="2400" b="1" kern="0" dirty="0" smtClean="0">
                <a:solidFill>
                  <a:schemeClr val="accent1"/>
                </a:solidFill>
                <a:latin typeface="Century Gothic" pitchFamily="34" charset="0"/>
              </a:rPr>
              <a:t>“İtibar”</a:t>
            </a:r>
            <a:endParaRPr lang="en-US" altLang="tr-TR" sz="2400" b="1" kern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5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11560" y="69874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FF0000"/>
                </a:solidFill>
                <a:effectLst/>
                <a:latin typeface="Century Gothic" pitchFamily="34" charset="0"/>
              </a:rPr>
              <a:t>Kurumsallaşmada </a:t>
            </a:r>
            <a:br>
              <a:rPr lang="tr-TR" sz="3600" b="1" dirty="0" smtClean="0">
                <a:solidFill>
                  <a:srgbClr val="FF0000"/>
                </a:solidFill>
                <a:effectLst/>
                <a:latin typeface="Century Gothic" pitchFamily="34" charset="0"/>
              </a:rPr>
            </a:br>
            <a:r>
              <a:rPr lang="tr-TR" sz="3600" b="1" dirty="0" smtClean="0">
                <a:solidFill>
                  <a:srgbClr val="0000FF"/>
                </a:solidFill>
                <a:effectLst/>
                <a:latin typeface="Century Gothic" pitchFamily="34" charset="0"/>
              </a:rPr>
              <a:t>“Kavramsal Dönüşümler”</a:t>
            </a:r>
            <a:endParaRPr lang="en-US" sz="3600" b="1" dirty="0" smtClean="0">
              <a:solidFill>
                <a:srgbClr val="0000FF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Aşağı Bükülü Ok 1"/>
          <p:cNvSpPr/>
          <p:nvPr/>
        </p:nvSpPr>
        <p:spPr bwMode="auto">
          <a:xfrm>
            <a:off x="683568" y="107504"/>
            <a:ext cx="7920880" cy="231338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2400" smtClean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19672" y="2564904"/>
            <a:ext cx="71287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“Personel”</a:t>
            </a:r>
            <a:r>
              <a:rPr lang="tr-TR" altLang="tr-TR" sz="2400" b="1" kern="0" dirty="0" smtClean="0">
                <a:solidFill>
                  <a:srgbClr val="0000FF"/>
                </a:solidFill>
                <a:latin typeface="Century Gothic" pitchFamily="34" charset="0"/>
              </a:rPr>
              <a:t>             </a:t>
            </a:r>
            <a:r>
              <a:rPr lang="tr-TR" altLang="tr-TR" sz="2400" b="1" kern="0" dirty="0" smtClean="0">
                <a:solidFill>
                  <a:srgbClr val="0070C0"/>
                </a:solidFill>
                <a:latin typeface="Century Gothic" pitchFamily="34" charset="0"/>
              </a:rPr>
              <a:t>“İnsan Kaynakları”</a:t>
            </a:r>
            <a:endParaRPr lang="tr-TR" altLang="tr-TR" sz="2400" kern="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“Ben”                     </a:t>
            </a:r>
            <a:r>
              <a:rPr lang="tr-TR" altLang="tr-TR" sz="2400" b="1" kern="0" dirty="0" smtClean="0">
                <a:solidFill>
                  <a:srgbClr val="0070C0"/>
                </a:solidFill>
                <a:latin typeface="Century Gothic" pitchFamily="34" charset="0"/>
              </a:rPr>
              <a:t>“Biz” (“Takım Çalışması”)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“Amaçlar”             </a:t>
            </a:r>
            <a:r>
              <a:rPr lang="tr-TR" altLang="tr-TR" sz="2400" b="1" kern="0" dirty="0" smtClean="0">
                <a:solidFill>
                  <a:srgbClr val="0070C0"/>
                </a:solidFill>
                <a:latin typeface="Century Gothic" pitchFamily="34" charset="0"/>
              </a:rPr>
              <a:t>“Hedefler”</a:t>
            </a:r>
            <a:endParaRPr lang="tr-TR" altLang="tr-TR" sz="2400" kern="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“İşlem Yığınları”     </a:t>
            </a:r>
            <a:r>
              <a:rPr lang="tr-TR" altLang="tr-TR" sz="2400" b="1" kern="0" dirty="0" smtClean="0">
                <a:solidFill>
                  <a:srgbClr val="0070C0"/>
                </a:solidFill>
                <a:latin typeface="Century Gothic" pitchFamily="34" charset="0"/>
              </a:rPr>
              <a:t>“Süreçler”</a:t>
            </a:r>
            <a:endParaRPr lang="tr-TR" altLang="tr-TR" sz="2400" kern="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“Tanımsız Yapı”      </a:t>
            </a:r>
            <a:r>
              <a:rPr lang="tr-TR" altLang="tr-TR" sz="2400" b="1" kern="0" dirty="0" smtClean="0">
                <a:solidFill>
                  <a:srgbClr val="0070C0"/>
                </a:solidFill>
                <a:latin typeface="Century Gothic" pitchFamily="34" charset="0"/>
              </a:rPr>
              <a:t>“Tanımlanmış Yapı”</a:t>
            </a:r>
            <a:endParaRPr lang="tr-TR" altLang="tr-TR" sz="2400" kern="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>
                <a:solidFill>
                  <a:srgbClr val="FF0000"/>
                </a:solidFill>
                <a:latin typeface="Century Gothic" pitchFamily="34" charset="0"/>
              </a:rPr>
              <a:t>“Sorun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Century Gothic" pitchFamily="34" charset="0"/>
              </a:rPr>
              <a:t>Çözmek”    </a:t>
            </a:r>
            <a:r>
              <a:rPr lang="tr-TR" altLang="tr-TR" sz="2400" b="1" kern="0" dirty="0" smtClean="0">
                <a:solidFill>
                  <a:srgbClr val="0070C0"/>
                </a:solidFill>
                <a:latin typeface="Century Gothic" pitchFamily="34" charset="0"/>
              </a:rPr>
              <a:t>“</a:t>
            </a:r>
            <a:r>
              <a:rPr lang="tr-TR" altLang="tr-TR" sz="2400" b="1" kern="0" dirty="0">
                <a:solidFill>
                  <a:srgbClr val="0070C0"/>
                </a:solidFill>
                <a:latin typeface="Century Gothic" pitchFamily="34" charset="0"/>
              </a:rPr>
              <a:t>Sorun </a:t>
            </a:r>
            <a:r>
              <a:rPr lang="tr-TR" altLang="tr-TR" sz="2400" b="1" kern="0" dirty="0" smtClean="0">
                <a:solidFill>
                  <a:srgbClr val="0070C0"/>
                </a:solidFill>
                <a:latin typeface="Century Gothic" pitchFamily="34" charset="0"/>
              </a:rPr>
              <a:t>Önleme”</a:t>
            </a:r>
            <a:endParaRPr lang="tr-TR" altLang="tr-TR" sz="2400" kern="0" dirty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tr-TR" altLang="tr-TR" sz="2400" kern="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sz="2400" b="1" kern="0" dirty="0" smtClean="0">
                <a:solidFill>
                  <a:schemeClr val="accent1"/>
                </a:solidFill>
              </a:rPr>
              <a:t>	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tr-TR" altLang="tr-TR" sz="2400" b="1" kern="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8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570200" y="692696"/>
            <a:ext cx="6098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Kurumsallaşmanın faydaları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4584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kontrol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26" y="1708458"/>
            <a:ext cx="6637958" cy="452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02769" y="1220559"/>
            <a:ext cx="3753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Kontrolü sağlamak</a:t>
            </a:r>
          </a:p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kolaylaşır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532019" y="638132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1/6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852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25433"/>
            <a:ext cx="8340352" cy="50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9552" y="980728"/>
            <a:ext cx="8137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Kurum daha düzenli ve sistemli çalışır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8532019" y="638132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2</a:t>
            </a:r>
            <a:r>
              <a:rPr lang="tr-TR" sz="1400" dirty="0" smtClean="0"/>
              <a:t>/6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5080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8"/>
            <a:ext cx="813648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1520" y="620688"/>
            <a:ext cx="5799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Kurum hedeflerine ulaşmak kolaylaşır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8532019" y="638132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3</a:t>
            </a:r>
            <a:r>
              <a:rPr lang="tr-TR" sz="1400" dirty="0" smtClean="0"/>
              <a:t>/6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5080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185674" y="116632"/>
            <a:ext cx="447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Görev tanımları açıktır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takım çalışması komi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532019" y="638132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4</a:t>
            </a:r>
            <a:r>
              <a:rPr lang="tr-TR" sz="1400" dirty="0" smtClean="0"/>
              <a:t>/6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5080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79512" y="44624"/>
            <a:ext cx="593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Farklı bakış açıları ortaya çıkar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erdil yaşaroğlu fanusun yarısı boş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" y="1350593"/>
            <a:ext cx="8806888" cy="531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57600" y="6165304"/>
            <a:ext cx="887845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532019" y="638132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5</a:t>
            </a:r>
            <a:r>
              <a:rPr lang="tr-TR" sz="1400" dirty="0" smtClean="0"/>
              <a:t>/6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5080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DİLEK PROGRAM\Optimal-Logo---Yat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20" y="97908"/>
            <a:ext cx="901092" cy="4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59632" y="1628800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dirty="0" smtClean="0"/>
              <a:t>Bir </a:t>
            </a:r>
            <a:r>
              <a:rPr lang="tr-TR" sz="2800" dirty="0"/>
              <a:t>işletmenin KİŞİLERE </a:t>
            </a:r>
            <a:r>
              <a:rPr lang="tr-TR" sz="2800" u="sng" dirty="0"/>
              <a:t>bağımlı</a:t>
            </a:r>
            <a:r>
              <a:rPr lang="tr-TR" sz="2800" dirty="0"/>
              <a:t> olmadan faaliyetlerini </a:t>
            </a:r>
            <a:r>
              <a:rPr lang="tr-TR" sz="2800" dirty="0" smtClean="0"/>
              <a:t>sürdürebilmesidir.</a:t>
            </a:r>
            <a:endParaRPr lang="tr-TR" sz="28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2384542" y="836712"/>
            <a:ext cx="444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Kurumsallaşma nedir?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öneml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79" y="3429000"/>
            <a:ext cx="57340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verimlili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736"/>
            <a:ext cx="8928546" cy="496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609749" y="1156597"/>
            <a:ext cx="1310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ARTAR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532019" y="638132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6/6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584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82381" y="920914"/>
            <a:ext cx="8094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Kurumsallaşmanın önündeki engeller</a:t>
            </a:r>
            <a:endParaRPr lang="tr-TR" sz="4000" b="1" dirty="0"/>
          </a:p>
        </p:txBody>
      </p:sp>
      <p:pic>
        <p:nvPicPr>
          <p:cNvPr id="37890" name="Picture 2" descr="engell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25389"/>
            <a:ext cx="7647781" cy="38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55576" y="908720"/>
            <a:ext cx="634705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Kurumsallaşmaya yönelik inancın olmaması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Yöneticilerin </a:t>
            </a:r>
            <a:r>
              <a:rPr lang="tr-TR" sz="2000" dirty="0"/>
              <a:t>eski düşüncelere sıkı sıkıya bağlı </a:t>
            </a:r>
            <a:r>
              <a:rPr lang="tr-TR" sz="2000" dirty="0" smtClean="0"/>
              <a:t>olması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Yönetimin kurumu ve işleri sürekli kontrol etme isteği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Kontrolün elden gideceği korkusu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Mevcut yapıyı değiştirmenin zaman ve para gerektirmesi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Yeniliklerden korkma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Kuşak </a:t>
            </a:r>
            <a:r>
              <a:rPr lang="tr-TR" sz="2000" dirty="0" smtClean="0"/>
              <a:t>çatışması</a:t>
            </a:r>
            <a:endParaRPr lang="tr-TR" sz="2000" dirty="0"/>
          </a:p>
        </p:txBody>
      </p:sp>
      <p:pic>
        <p:nvPicPr>
          <p:cNvPr id="5" name="Picture 2" descr="engelle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27" y="5113721"/>
            <a:ext cx="2679229" cy="13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305" y="355853"/>
            <a:ext cx="65506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0" dirty="0"/>
              <a:t>Kurumsallaşma</a:t>
            </a:r>
            <a:r>
              <a:rPr sz="4400" spc="-375" dirty="0"/>
              <a:t> </a:t>
            </a:r>
            <a:r>
              <a:rPr sz="4400" spc="-380" dirty="0"/>
              <a:t>Adımları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4644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19">
                <a:moveTo>
                  <a:pt x="0" y="0"/>
                </a:moveTo>
                <a:lnTo>
                  <a:pt x="0" y="648588"/>
                </a:lnTo>
                <a:lnTo>
                  <a:pt x="349275" y="997838"/>
                </a:lnTo>
                <a:lnTo>
                  <a:pt x="698538" y="648588"/>
                </a:lnTo>
                <a:lnTo>
                  <a:pt x="698538" y="349250"/>
                </a:lnTo>
                <a:lnTo>
                  <a:pt x="349275" y="349250"/>
                </a:lnTo>
                <a:lnTo>
                  <a:pt x="0" y="0"/>
                </a:lnTo>
                <a:close/>
              </a:path>
              <a:path w="699135" h="998219">
                <a:moveTo>
                  <a:pt x="698538" y="0"/>
                </a:moveTo>
                <a:lnTo>
                  <a:pt x="349275" y="349250"/>
                </a:lnTo>
                <a:lnTo>
                  <a:pt x="698538" y="349250"/>
                </a:lnTo>
                <a:lnTo>
                  <a:pt x="6985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604644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19">
                <a:moveTo>
                  <a:pt x="698538" y="0"/>
                </a:moveTo>
                <a:lnTo>
                  <a:pt x="698538" y="648588"/>
                </a:lnTo>
                <a:lnTo>
                  <a:pt x="349275" y="997838"/>
                </a:lnTo>
                <a:lnTo>
                  <a:pt x="0" y="648588"/>
                </a:lnTo>
                <a:lnTo>
                  <a:pt x="0" y="0"/>
                </a:lnTo>
                <a:lnTo>
                  <a:pt x="349275" y="349250"/>
                </a:lnTo>
                <a:lnTo>
                  <a:pt x="698538" y="0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456" y="1887982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2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5738" y="1604644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69">
                <a:moveTo>
                  <a:pt x="7422857" y="0"/>
                </a:moveTo>
                <a:lnTo>
                  <a:pt x="0" y="0"/>
                </a:lnTo>
                <a:lnTo>
                  <a:pt x="0" y="648969"/>
                </a:lnTo>
                <a:lnTo>
                  <a:pt x="7422857" y="648969"/>
                </a:lnTo>
                <a:lnTo>
                  <a:pt x="7465000" y="640474"/>
                </a:lnTo>
                <a:lnTo>
                  <a:pt x="7499391" y="617299"/>
                </a:lnTo>
                <a:lnTo>
                  <a:pt x="7522566" y="582908"/>
                </a:lnTo>
                <a:lnTo>
                  <a:pt x="7531061" y="540765"/>
                </a:lnTo>
                <a:lnTo>
                  <a:pt x="7531061" y="108076"/>
                </a:lnTo>
                <a:lnTo>
                  <a:pt x="7522566" y="66008"/>
                </a:lnTo>
                <a:lnTo>
                  <a:pt x="7499391" y="31654"/>
                </a:lnTo>
                <a:lnTo>
                  <a:pt x="7465000" y="8493"/>
                </a:lnTo>
                <a:lnTo>
                  <a:pt x="742285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738" y="1604644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69">
                <a:moveTo>
                  <a:pt x="7531061" y="108076"/>
                </a:moveTo>
                <a:lnTo>
                  <a:pt x="7531061" y="540765"/>
                </a:lnTo>
                <a:lnTo>
                  <a:pt x="7522566" y="582908"/>
                </a:lnTo>
                <a:lnTo>
                  <a:pt x="7499391" y="617299"/>
                </a:lnTo>
                <a:lnTo>
                  <a:pt x="7465000" y="640474"/>
                </a:lnTo>
                <a:lnTo>
                  <a:pt x="7422857" y="648969"/>
                </a:lnTo>
                <a:lnTo>
                  <a:pt x="0" y="648969"/>
                </a:lnTo>
                <a:lnTo>
                  <a:pt x="0" y="0"/>
                </a:lnTo>
                <a:lnTo>
                  <a:pt x="7422857" y="0"/>
                </a:lnTo>
                <a:lnTo>
                  <a:pt x="7465000" y="8493"/>
                </a:lnTo>
                <a:lnTo>
                  <a:pt x="7499391" y="31654"/>
                </a:lnTo>
                <a:lnTo>
                  <a:pt x="7522566" y="66008"/>
                </a:lnTo>
                <a:lnTo>
                  <a:pt x="7531061" y="108076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8438" y="1713738"/>
            <a:ext cx="7505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 indent="-228600">
              <a:spcBef>
                <a:spcPts val="100"/>
              </a:spcBef>
              <a:buFontTx/>
              <a:buChar char="•"/>
              <a:tabLst>
                <a:tab pos="387350" algn="l"/>
              </a:tabLst>
            </a:pPr>
            <a:r>
              <a:rPr lang="tr-TR" sz="2400" spc="55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55" dirty="0" err="1" smtClean="0">
                <a:solidFill>
                  <a:prstClr val="black"/>
                </a:solidFill>
                <a:latin typeface="Verdana"/>
                <a:cs typeface="Verdana"/>
              </a:rPr>
              <a:t>Amaçlara</a:t>
            </a:r>
            <a:r>
              <a:rPr sz="2400" spc="55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prstClr val="black"/>
                </a:solidFill>
                <a:latin typeface="Verdana"/>
                <a:cs typeface="Verdana"/>
              </a:rPr>
              <a:t>uygun </a:t>
            </a:r>
            <a:r>
              <a:rPr sz="2400" spc="-55" dirty="0">
                <a:solidFill>
                  <a:prstClr val="black"/>
                </a:solidFill>
                <a:latin typeface="Verdana"/>
                <a:cs typeface="Verdana"/>
              </a:rPr>
              <a:t>örgüt</a:t>
            </a:r>
            <a:r>
              <a:rPr sz="2400" spc="-5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prstClr val="black"/>
                </a:solidFill>
                <a:latin typeface="Verdana"/>
                <a:cs typeface="Verdana"/>
              </a:rPr>
              <a:t>yapısı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2484373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20">
                <a:moveTo>
                  <a:pt x="0" y="0"/>
                </a:moveTo>
                <a:lnTo>
                  <a:pt x="0" y="648715"/>
                </a:lnTo>
                <a:lnTo>
                  <a:pt x="349275" y="997965"/>
                </a:lnTo>
                <a:lnTo>
                  <a:pt x="698538" y="648715"/>
                </a:lnTo>
                <a:lnTo>
                  <a:pt x="698538" y="349250"/>
                </a:lnTo>
                <a:lnTo>
                  <a:pt x="349275" y="349250"/>
                </a:lnTo>
                <a:lnTo>
                  <a:pt x="0" y="0"/>
                </a:lnTo>
                <a:close/>
              </a:path>
              <a:path w="699135" h="998220">
                <a:moveTo>
                  <a:pt x="698538" y="0"/>
                </a:moveTo>
                <a:lnTo>
                  <a:pt x="349275" y="349250"/>
                </a:lnTo>
                <a:lnTo>
                  <a:pt x="698538" y="349250"/>
                </a:lnTo>
                <a:lnTo>
                  <a:pt x="6985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484373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20">
                <a:moveTo>
                  <a:pt x="698538" y="0"/>
                </a:moveTo>
                <a:lnTo>
                  <a:pt x="698538" y="648715"/>
                </a:lnTo>
                <a:lnTo>
                  <a:pt x="349275" y="997965"/>
                </a:lnTo>
                <a:lnTo>
                  <a:pt x="0" y="648715"/>
                </a:lnTo>
                <a:lnTo>
                  <a:pt x="0" y="0"/>
                </a:lnTo>
                <a:lnTo>
                  <a:pt x="349275" y="349250"/>
                </a:lnTo>
                <a:lnTo>
                  <a:pt x="698538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456" y="2768041"/>
            <a:ext cx="194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2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5738" y="2484373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69">
                <a:moveTo>
                  <a:pt x="7422984" y="0"/>
                </a:moveTo>
                <a:lnTo>
                  <a:pt x="0" y="0"/>
                </a:lnTo>
                <a:lnTo>
                  <a:pt x="0" y="648715"/>
                </a:lnTo>
                <a:lnTo>
                  <a:pt x="7422984" y="648715"/>
                </a:lnTo>
                <a:lnTo>
                  <a:pt x="7465053" y="640222"/>
                </a:lnTo>
                <a:lnTo>
                  <a:pt x="7499407" y="617061"/>
                </a:lnTo>
                <a:lnTo>
                  <a:pt x="7522568" y="582707"/>
                </a:lnTo>
                <a:lnTo>
                  <a:pt x="7531061" y="540638"/>
                </a:lnTo>
                <a:lnTo>
                  <a:pt x="7531061" y="108203"/>
                </a:lnTo>
                <a:lnTo>
                  <a:pt x="7522568" y="66061"/>
                </a:lnTo>
                <a:lnTo>
                  <a:pt x="7499407" y="31670"/>
                </a:lnTo>
                <a:lnTo>
                  <a:pt x="7465053" y="8495"/>
                </a:lnTo>
                <a:lnTo>
                  <a:pt x="742298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5738" y="2484373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69">
                <a:moveTo>
                  <a:pt x="7531061" y="108203"/>
                </a:moveTo>
                <a:lnTo>
                  <a:pt x="7531061" y="540638"/>
                </a:lnTo>
                <a:lnTo>
                  <a:pt x="7522568" y="582707"/>
                </a:lnTo>
                <a:lnTo>
                  <a:pt x="7499407" y="617061"/>
                </a:lnTo>
                <a:lnTo>
                  <a:pt x="7465053" y="640222"/>
                </a:lnTo>
                <a:lnTo>
                  <a:pt x="7422984" y="648715"/>
                </a:lnTo>
                <a:lnTo>
                  <a:pt x="0" y="648715"/>
                </a:lnTo>
                <a:lnTo>
                  <a:pt x="0" y="0"/>
                </a:lnTo>
                <a:lnTo>
                  <a:pt x="7422984" y="0"/>
                </a:lnTo>
                <a:lnTo>
                  <a:pt x="7465053" y="8495"/>
                </a:lnTo>
                <a:lnTo>
                  <a:pt x="7499407" y="31670"/>
                </a:lnTo>
                <a:lnTo>
                  <a:pt x="7522568" y="66061"/>
                </a:lnTo>
                <a:lnTo>
                  <a:pt x="7531061" y="10820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8438" y="2593340"/>
            <a:ext cx="7505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 indent="-228600">
              <a:spcBef>
                <a:spcPts val="100"/>
              </a:spcBef>
              <a:buFontTx/>
              <a:buChar char="•"/>
              <a:tabLst>
                <a:tab pos="387350" algn="l"/>
              </a:tabLst>
            </a:pPr>
            <a:r>
              <a:rPr lang="tr-TR" sz="2400" spc="-160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160" dirty="0" err="1" smtClean="0">
                <a:solidFill>
                  <a:prstClr val="black"/>
                </a:solidFill>
                <a:latin typeface="Verdana"/>
                <a:cs typeface="Verdana"/>
              </a:rPr>
              <a:t>Stratejik</a:t>
            </a:r>
            <a:r>
              <a:rPr sz="2400" spc="-229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prstClr val="black"/>
                </a:solidFill>
                <a:latin typeface="Verdana"/>
                <a:cs typeface="Verdana"/>
              </a:rPr>
              <a:t>planlama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3364229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20">
                <a:moveTo>
                  <a:pt x="0" y="0"/>
                </a:moveTo>
                <a:lnTo>
                  <a:pt x="0" y="648589"/>
                </a:lnTo>
                <a:lnTo>
                  <a:pt x="349275" y="997966"/>
                </a:lnTo>
                <a:lnTo>
                  <a:pt x="698538" y="648589"/>
                </a:lnTo>
                <a:lnTo>
                  <a:pt x="698538" y="349250"/>
                </a:lnTo>
                <a:lnTo>
                  <a:pt x="349275" y="349250"/>
                </a:lnTo>
                <a:lnTo>
                  <a:pt x="0" y="0"/>
                </a:lnTo>
                <a:close/>
              </a:path>
              <a:path w="699135" h="998220">
                <a:moveTo>
                  <a:pt x="698538" y="0"/>
                </a:moveTo>
                <a:lnTo>
                  <a:pt x="349275" y="349250"/>
                </a:lnTo>
                <a:lnTo>
                  <a:pt x="698538" y="349250"/>
                </a:lnTo>
                <a:lnTo>
                  <a:pt x="6985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" y="3364229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20">
                <a:moveTo>
                  <a:pt x="698538" y="0"/>
                </a:moveTo>
                <a:lnTo>
                  <a:pt x="698538" y="648589"/>
                </a:lnTo>
                <a:lnTo>
                  <a:pt x="349275" y="997966"/>
                </a:lnTo>
                <a:lnTo>
                  <a:pt x="0" y="648589"/>
                </a:lnTo>
                <a:lnTo>
                  <a:pt x="0" y="0"/>
                </a:lnTo>
                <a:lnTo>
                  <a:pt x="349275" y="349250"/>
                </a:lnTo>
                <a:lnTo>
                  <a:pt x="698538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5738" y="3364229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70">
                <a:moveTo>
                  <a:pt x="7422984" y="0"/>
                </a:moveTo>
                <a:lnTo>
                  <a:pt x="0" y="0"/>
                </a:lnTo>
                <a:lnTo>
                  <a:pt x="0" y="648589"/>
                </a:lnTo>
                <a:lnTo>
                  <a:pt x="7422984" y="648589"/>
                </a:lnTo>
                <a:lnTo>
                  <a:pt x="7465053" y="640095"/>
                </a:lnTo>
                <a:lnTo>
                  <a:pt x="7499407" y="616934"/>
                </a:lnTo>
                <a:lnTo>
                  <a:pt x="7522568" y="582580"/>
                </a:lnTo>
                <a:lnTo>
                  <a:pt x="7531061" y="540512"/>
                </a:lnTo>
                <a:lnTo>
                  <a:pt x="7531061" y="108077"/>
                </a:lnTo>
                <a:lnTo>
                  <a:pt x="7522568" y="66008"/>
                </a:lnTo>
                <a:lnTo>
                  <a:pt x="7499407" y="31654"/>
                </a:lnTo>
                <a:lnTo>
                  <a:pt x="7465053" y="8493"/>
                </a:lnTo>
                <a:lnTo>
                  <a:pt x="742298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55738" y="3364229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70">
                <a:moveTo>
                  <a:pt x="7531061" y="108077"/>
                </a:moveTo>
                <a:lnTo>
                  <a:pt x="7531061" y="540512"/>
                </a:lnTo>
                <a:lnTo>
                  <a:pt x="7522568" y="582580"/>
                </a:lnTo>
                <a:lnTo>
                  <a:pt x="7499407" y="616934"/>
                </a:lnTo>
                <a:lnTo>
                  <a:pt x="7465053" y="640095"/>
                </a:lnTo>
                <a:lnTo>
                  <a:pt x="7422984" y="648589"/>
                </a:lnTo>
                <a:lnTo>
                  <a:pt x="0" y="648589"/>
                </a:lnTo>
                <a:lnTo>
                  <a:pt x="0" y="0"/>
                </a:lnTo>
                <a:lnTo>
                  <a:pt x="7422984" y="0"/>
                </a:lnTo>
                <a:lnTo>
                  <a:pt x="7465053" y="8493"/>
                </a:lnTo>
                <a:lnTo>
                  <a:pt x="7499407" y="31654"/>
                </a:lnTo>
                <a:lnTo>
                  <a:pt x="7522568" y="66008"/>
                </a:lnTo>
                <a:lnTo>
                  <a:pt x="7531061" y="10807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456" y="3447180"/>
            <a:ext cx="465899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275" indent="-312420">
              <a:spcBef>
                <a:spcPts val="100"/>
              </a:spcBef>
              <a:buFontTx/>
              <a:buChar char="•"/>
              <a:tabLst>
                <a:tab pos="930910" algn="l"/>
              </a:tabLst>
            </a:pPr>
            <a:r>
              <a:rPr sz="2400" spc="-110" dirty="0">
                <a:solidFill>
                  <a:prstClr val="black"/>
                </a:solidFill>
                <a:latin typeface="Verdana"/>
                <a:cs typeface="Verdana"/>
              </a:rPr>
              <a:t>Yazılı </a:t>
            </a:r>
            <a:r>
              <a:rPr sz="2400" spc="-240" dirty="0">
                <a:solidFill>
                  <a:prstClr val="black"/>
                </a:solidFill>
                <a:latin typeface="Verdana"/>
                <a:cs typeface="Verdana"/>
              </a:rPr>
              <a:t>iş </a:t>
            </a:r>
            <a:r>
              <a:rPr sz="2400" spc="25" dirty="0">
                <a:solidFill>
                  <a:prstClr val="black"/>
                </a:solidFill>
                <a:latin typeface="Verdana"/>
                <a:cs typeface="Verdana"/>
              </a:rPr>
              <a:t>ve </a:t>
            </a:r>
            <a:r>
              <a:rPr sz="2400" spc="-10" dirty="0">
                <a:solidFill>
                  <a:prstClr val="black"/>
                </a:solidFill>
                <a:latin typeface="Verdana"/>
                <a:cs typeface="Verdana"/>
              </a:rPr>
              <a:t>görev</a:t>
            </a:r>
            <a:r>
              <a:rPr sz="2400" spc="-4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prstClr val="black"/>
                </a:solidFill>
                <a:latin typeface="Verdana"/>
                <a:cs typeface="Verdana"/>
              </a:rPr>
              <a:t>tanımları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40"/>
              </a:spcBef>
            </a:pP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7200" y="4244085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20">
                <a:moveTo>
                  <a:pt x="0" y="0"/>
                </a:moveTo>
                <a:lnTo>
                  <a:pt x="0" y="648588"/>
                </a:lnTo>
                <a:lnTo>
                  <a:pt x="349275" y="997838"/>
                </a:lnTo>
                <a:lnTo>
                  <a:pt x="698538" y="648588"/>
                </a:lnTo>
                <a:lnTo>
                  <a:pt x="698538" y="349250"/>
                </a:lnTo>
                <a:lnTo>
                  <a:pt x="349275" y="349250"/>
                </a:lnTo>
                <a:lnTo>
                  <a:pt x="0" y="0"/>
                </a:lnTo>
                <a:close/>
              </a:path>
              <a:path w="699135" h="998220">
                <a:moveTo>
                  <a:pt x="698538" y="0"/>
                </a:moveTo>
                <a:lnTo>
                  <a:pt x="349275" y="349250"/>
                </a:lnTo>
                <a:lnTo>
                  <a:pt x="698538" y="349250"/>
                </a:lnTo>
                <a:lnTo>
                  <a:pt x="6985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4244085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20">
                <a:moveTo>
                  <a:pt x="698538" y="0"/>
                </a:moveTo>
                <a:lnTo>
                  <a:pt x="698538" y="648588"/>
                </a:lnTo>
                <a:lnTo>
                  <a:pt x="349275" y="997838"/>
                </a:lnTo>
                <a:lnTo>
                  <a:pt x="0" y="648588"/>
                </a:lnTo>
                <a:lnTo>
                  <a:pt x="0" y="0"/>
                </a:lnTo>
                <a:lnTo>
                  <a:pt x="349275" y="349250"/>
                </a:lnTo>
                <a:lnTo>
                  <a:pt x="698538" y="0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456" y="4528184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2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55738" y="4244085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70">
                <a:moveTo>
                  <a:pt x="7422984" y="0"/>
                </a:moveTo>
                <a:lnTo>
                  <a:pt x="0" y="0"/>
                </a:lnTo>
                <a:lnTo>
                  <a:pt x="0" y="648588"/>
                </a:lnTo>
                <a:lnTo>
                  <a:pt x="7422984" y="648588"/>
                </a:lnTo>
                <a:lnTo>
                  <a:pt x="7465053" y="640095"/>
                </a:lnTo>
                <a:lnTo>
                  <a:pt x="7499407" y="616934"/>
                </a:lnTo>
                <a:lnTo>
                  <a:pt x="7522568" y="582580"/>
                </a:lnTo>
                <a:lnTo>
                  <a:pt x="7531061" y="540512"/>
                </a:lnTo>
                <a:lnTo>
                  <a:pt x="7531061" y="108076"/>
                </a:lnTo>
                <a:lnTo>
                  <a:pt x="7522568" y="66008"/>
                </a:lnTo>
                <a:lnTo>
                  <a:pt x="7499407" y="31654"/>
                </a:lnTo>
                <a:lnTo>
                  <a:pt x="7465053" y="8493"/>
                </a:lnTo>
                <a:lnTo>
                  <a:pt x="742298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55738" y="4244085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70">
                <a:moveTo>
                  <a:pt x="7531061" y="108076"/>
                </a:moveTo>
                <a:lnTo>
                  <a:pt x="7531061" y="540512"/>
                </a:lnTo>
                <a:lnTo>
                  <a:pt x="7522568" y="582580"/>
                </a:lnTo>
                <a:lnTo>
                  <a:pt x="7499407" y="616934"/>
                </a:lnTo>
                <a:lnTo>
                  <a:pt x="7465053" y="640095"/>
                </a:lnTo>
                <a:lnTo>
                  <a:pt x="7422984" y="648588"/>
                </a:lnTo>
                <a:lnTo>
                  <a:pt x="0" y="648588"/>
                </a:lnTo>
                <a:lnTo>
                  <a:pt x="0" y="0"/>
                </a:lnTo>
                <a:lnTo>
                  <a:pt x="7422984" y="0"/>
                </a:lnTo>
                <a:lnTo>
                  <a:pt x="7465053" y="8493"/>
                </a:lnTo>
                <a:lnTo>
                  <a:pt x="7499407" y="31654"/>
                </a:lnTo>
                <a:lnTo>
                  <a:pt x="7522568" y="66008"/>
                </a:lnTo>
                <a:lnTo>
                  <a:pt x="7531061" y="10807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8438" y="4353559"/>
            <a:ext cx="7505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 indent="-228600">
              <a:spcBef>
                <a:spcPts val="100"/>
              </a:spcBef>
              <a:buFontTx/>
              <a:buChar char="•"/>
              <a:tabLst>
                <a:tab pos="387350" algn="l"/>
              </a:tabLst>
            </a:pPr>
            <a:r>
              <a:rPr lang="tr-TR" sz="2400" spc="-95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95" dirty="0" err="1" smtClean="0">
                <a:solidFill>
                  <a:prstClr val="black"/>
                </a:solidFill>
                <a:latin typeface="Verdana"/>
                <a:cs typeface="Verdana"/>
              </a:rPr>
              <a:t>İç</a:t>
            </a:r>
            <a:r>
              <a:rPr sz="2400" spc="-175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prstClr val="black"/>
                </a:solidFill>
                <a:latin typeface="Verdana"/>
                <a:cs typeface="Verdana"/>
              </a:rPr>
              <a:t>yönetmelikler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7200" y="5123815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20">
                <a:moveTo>
                  <a:pt x="0" y="0"/>
                </a:moveTo>
                <a:lnTo>
                  <a:pt x="0" y="648665"/>
                </a:lnTo>
                <a:lnTo>
                  <a:pt x="349275" y="997940"/>
                </a:lnTo>
                <a:lnTo>
                  <a:pt x="698538" y="648665"/>
                </a:lnTo>
                <a:lnTo>
                  <a:pt x="698538" y="349250"/>
                </a:lnTo>
                <a:lnTo>
                  <a:pt x="349275" y="349250"/>
                </a:lnTo>
                <a:lnTo>
                  <a:pt x="0" y="0"/>
                </a:lnTo>
                <a:close/>
              </a:path>
              <a:path w="699135" h="998220">
                <a:moveTo>
                  <a:pt x="698538" y="0"/>
                </a:moveTo>
                <a:lnTo>
                  <a:pt x="349275" y="349250"/>
                </a:lnTo>
                <a:lnTo>
                  <a:pt x="698538" y="349250"/>
                </a:lnTo>
                <a:lnTo>
                  <a:pt x="6985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" y="5123815"/>
            <a:ext cx="699135" cy="998219"/>
          </a:xfrm>
          <a:custGeom>
            <a:avLst/>
            <a:gdLst/>
            <a:ahLst/>
            <a:cxnLst/>
            <a:rect l="l" t="t" r="r" b="b"/>
            <a:pathLst>
              <a:path w="699135" h="998220">
                <a:moveTo>
                  <a:pt x="698538" y="0"/>
                </a:moveTo>
                <a:lnTo>
                  <a:pt x="698538" y="648665"/>
                </a:lnTo>
                <a:lnTo>
                  <a:pt x="349275" y="997940"/>
                </a:lnTo>
                <a:lnTo>
                  <a:pt x="0" y="648665"/>
                </a:lnTo>
                <a:lnTo>
                  <a:pt x="0" y="0"/>
                </a:lnTo>
                <a:lnTo>
                  <a:pt x="349275" y="349250"/>
                </a:lnTo>
                <a:lnTo>
                  <a:pt x="698538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8456" y="5408167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2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55738" y="5123815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70">
                <a:moveTo>
                  <a:pt x="7422984" y="0"/>
                </a:moveTo>
                <a:lnTo>
                  <a:pt x="0" y="0"/>
                </a:lnTo>
                <a:lnTo>
                  <a:pt x="0" y="648665"/>
                </a:lnTo>
                <a:lnTo>
                  <a:pt x="7422984" y="648665"/>
                </a:lnTo>
                <a:lnTo>
                  <a:pt x="7465053" y="640169"/>
                </a:lnTo>
                <a:lnTo>
                  <a:pt x="7499407" y="617002"/>
                </a:lnTo>
                <a:lnTo>
                  <a:pt x="7522568" y="582640"/>
                </a:lnTo>
                <a:lnTo>
                  <a:pt x="7531061" y="540562"/>
                </a:lnTo>
                <a:lnTo>
                  <a:pt x="7531061" y="108077"/>
                </a:lnTo>
                <a:lnTo>
                  <a:pt x="7522568" y="66008"/>
                </a:lnTo>
                <a:lnTo>
                  <a:pt x="7499407" y="31654"/>
                </a:lnTo>
                <a:lnTo>
                  <a:pt x="7465053" y="8493"/>
                </a:lnTo>
                <a:lnTo>
                  <a:pt x="742298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55738" y="5123815"/>
            <a:ext cx="7531100" cy="648970"/>
          </a:xfrm>
          <a:custGeom>
            <a:avLst/>
            <a:gdLst/>
            <a:ahLst/>
            <a:cxnLst/>
            <a:rect l="l" t="t" r="r" b="b"/>
            <a:pathLst>
              <a:path w="7531100" h="648970">
                <a:moveTo>
                  <a:pt x="7531061" y="108077"/>
                </a:moveTo>
                <a:lnTo>
                  <a:pt x="7531061" y="540562"/>
                </a:lnTo>
                <a:lnTo>
                  <a:pt x="7522568" y="582640"/>
                </a:lnTo>
                <a:lnTo>
                  <a:pt x="7499407" y="617002"/>
                </a:lnTo>
                <a:lnTo>
                  <a:pt x="7465053" y="640169"/>
                </a:lnTo>
                <a:lnTo>
                  <a:pt x="7422984" y="648665"/>
                </a:lnTo>
                <a:lnTo>
                  <a:pt x="0" y="648665"/>
                </a:lnTo>
                <a:lnTo>
                  <a:pt x="0" y="0"/>
                </a:lnTo>
                <a:lnTo>
                  <a:pt x="7422984" y="0"/>
                </a:lnTo>
                <a:lnTo>
                  <a:pt x="7465053" y="8493"/>
                </a:lnTo>
                <a:lnTo>
                  <a:pt x="7499407" y="31654"/>
                </a:lnTo>
                <a:lnTo>
                  <a:pt x="7522568" y="66008"/>
                </a:lnTo>
                <a:lnTo>
                  <a:pt x="7531061" y="10807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68438" y="5233542"/>
            <a:ext cx="7505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 indent="-228600">
              <a:spcBef>
                <a:spcPts val="100"/>
              </a:spcBef>
              <a:buFontTx/>
              <a:buChar char="•"/>
              <a:tabLst>
                <a:tab pos="387350" algn="l"/>
              </a:tabLst>
            </a:pPr>
            <a:r>
              <a:rPr lang="tr-TR" sz="2400" spc="-60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60" dirty="0" err="1" smtClean="0">
                <a:solidFill>
                  <a:prstClr val="black"/>
                </a:solidFill>
                <a:latin typeface="Verdana"/>
                <a:cs typeface="Verdana"/>
              </a:rPr>
              <a:t>Profesyonel</a:t>
            </a:r>
            <a:r>
              <a:rPr sz="2400" spc="-185" dirty="0" smtClean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prstClr val="black"/>
                </a:solidFill>
                <a:latin typeface="Verdana"/>
                <a:cs typeface="Verdana"/>
              </a:rPr>
              <a:t>Yönetim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32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4437" y="260648"/>
            <a:ext cx="7773987" cy="141922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 err="1" smtClean="0">
                <a:solidFill>
                  <a:srgbClr val="FF0000"/>
                </a:solidFill>
                <a:effectLst/>
                <a:latin typeface="Century Gothic" pitchFamily="34" charset="0"/>
              </a:rPr>
              <a:t>KURUMSALLAŞMA’da</a:t>
            </a:r>
            <a:r>
              <a:rPr lang="tr-TR" sz="3600" b="1" dirty="0" smtClean="0">
                <a:solidFill>
                  <a:srgbClr val="FF0000"/>
                </a:solidFill>
                <a:effectLst/>
                <a:latin typeface="Century Gothic" pitchFamily="34" charset="0"/>
              </a:rPr>
              <a:t> </a:t>
            </a:r>
            <a:r>
              <a:rPr lang="tr-TR" sz="3600" b="1" u="sng" dirty="0" smtClean="0">
                <a:solidFill>
                  <a:srgbClr val="FF0000"/>
                </a:solidFill>
                <a:effectLst/>
                <a:latin typeface="Century Gothic" pitchFamily="34" charset="0"/>
              </a:rPr>
              <a:t>Doğru İşler</a:t>
            </a:r>
            <a:r>
              <a:rPr lang="tr-TR" sz="3600" b="1" dirty="0" smtClean="0">
                <a:solidFill>
                  <a:srgbClr val="FF0000"/>
                </a:solidFill>
                <a:effectLst/>
                <a:latin typeface="Century Gothic" pitchFamily="34" charset="0"/>
              </a:rPr>
              <a:t>;</a:t>
            </a:r>
            <a:endParaRPr lang="en-US" sz="3600" b="1" dirty="0" smtClean="0"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15616" y="1268760"/>
            <a:ext cx="4608512" cy="5112568"/>
          </a:xfrm>
        </p:spPr>
        <p:txBody>
          <a:bodyPr/>
          <a:lstStyle/>
          <a:p>
            <a:pPr eaLnBrk="1" hangingPunct="1">
              <a:buClr>
                <a:srgbClr val="008000"/>
              </a:buClr>
              <a:buFont typeface="Wingdings" pitchFamily="2" charset="2"/>
              <a:buNone/>
            </a:pPr>
            <a:endParaRPr lang="tr-TR" altLang="tr-TR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</a:rPr>
              <a:t>Stratejik Yönetim</a:t>
            </a: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Yönetimde Liderlik  </a:t>
            </a: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Hedef Belirleme  </a:t>
            </a: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Süreç Yönetimi</a:t>
            </a: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Kurumdaşlık</a:t>
            </a: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tr-TR" altLang="tr-TR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Takımdaşlık</a:t>
            </a: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Kalite-Performans-Verimlilik</a:t>
            </a: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Kurumsal Bilgi</a:t>
            </a: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Toplantı Kültürü</a:t>
            </a: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Sürekli İyileştirme</a:t>
            </a:r>
          </a:p>
          <a:p>
            <a:pPr eaLnBrk="1" hangingPunct="1">
              <a:buClr>
                <a:srgbClr val="008000"/>
              </a:buClr>
            </a:pP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Kurum Kültürü</a:t>
            </a:r>
          </a:p>
          <a:p>
            <a:pPr eaLnBrk="1" hangingPunct="1">
              <a:buClr>
                <a:srgbClr val="008000"/>
              </a:buClr>
            </a:pPr>
            <a:endParaRPr lang="tr-TR" altLang="tr-T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08000"/>
              </a:buClr>
            </a:pPr>
            <a:endParaRPr lang="en-US" altLang="tr-T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7650" name="Picture 2" descr="doğru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68" y="4077072"/>
            <a:ext cx="2794679" cy="27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27584" y="83671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en-US" sz="3200" dirty="0" smtClean="0">
                <a:solidFill>
                  <a:srgbClr val="FF0000"/>
                </a:solidFill>
              </a:rPr>
              <a:t>Toplumlar</a:t>
            </a:r>
            <a:r>
              <a:rPr lang="tr-TR" altLang="en-US" sz="3200" dirty="0" smtClean="0">
                <a:solidFill>
                  <a:prstClr val="black"/>
                </a:solidFill>
              </a:rPr>
              <a:t> gibi </a:t>
            </a:r>
            <a:r>
              <a:rPr lang="tr-TR" altLang="en-US" sz="3200" dirty="0" smtClean="0">
                <a:solidFill>
                  <a:srgbClr val="FF0000"/>
                </a:solidFill>
              </a:rPr>
              <a:t>kurumların</a:t>
            </a:r>
            <a:r>
              <a:rPr lang="tr-TR" altLang="en-US" sz="3200" dirty="0" smtClean="0">
                <a:solidFill>
                  <a:prstClr val="black"/>
                </a:solidFill>
              </a:rPr>
              <a:t> da amaçları, iş hayatına bakış açıları, değerleri, ilkeleri, yani  kendilerine özgü nitelikleri vardır.</a:t>
            </a:r>
          </a:p>
        </p:txBody>
      </p:sp>
      <p:pic>
        <p:nvPicPr>
          <p:cNvPr id="11266" name="Picture 2" descr="kültür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7" y="2615698"/>
            <a:ext cx="8612593" cy="4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İlgili resi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5" y="2010890"/>
            <a:ext cx="39909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572000" y="1628800"/>
            <a:ext cx="4067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tr-TR" sz="3600" dirty="0">
                <a:solidFill>
                  <a:prstClr val="black"/>
                </a:solidFill>
              </a:rPr>
              <a:t>Bir işletmenin tüm çalışanları tarafından paylaşılan inanç, anlayış ve kurallar bütünü </a:t>
            </a:r>
            <a:endParaRPr lang="tr-TR" sz="3600" dirty="0" smtClean="0">
              <a:solidFill>
                <a:prstClr val="black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tr-TR" sz="4000" b="1" dirty="0" smtClean="0">
                <a:solidFill>
                  <a:prstClr val="black"/>
                </a:solidFill>
              </a:rPr>
              <a:t>kurum </a:t>
            </a:r>
            <a:r>
              <a:rPr lang="tr-TR" sz="4000" b="1" dirty="0">
                <a:solidFill>
                  <a:prstClr val="black"/>
                </a:solidFill>
              </a:rPr>
              <a:t>kültürünü </a:t>
            </a:r>
            <a:r>
              <a:rPr lang="tr-TR" sz="3600" dirty="0">
                <a:solidFill>
                  <a:prstClr val="black"/>
                </a:solidFill>
              </a:rPr>
              <a:t>oluşturur.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3528" y="188640"/>
            <a:ext cx="3594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Kurum kültürü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040" y="1916832"/>
            <a:ext cx="8640960" cy="395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b="1" dirty="0">
                <a:solidFill>
                  <a:srgbClr val="0000FF"/>
                </a:solidFill>
                <a:latin typeface="Century Gothic" pitchFamily="34" charset="0"/>
              </a:rPr>
              <a:t>“</a:t>
            </a:r>
            <a:r>
              <a:rPr lang="tr-TR" altLang="tr-TR" sz="2400" b="1" dirty="0" smtClean="0">
                <a:solidFill>
                  <a:srgbClr val="0000FF"/>
                </a:solidFill>
                <a:latin typeface="Century Gothic" pitchFamily="34" charset="0"/>
              </a:rPr>
              <a:t>Bugün” fotoğrafının çekilmesi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24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b="1" dirty="0" smtClean="0">
                <a:solidFill>
                  <a:srgbClr val="0000FF"/>
                </a:solidFill>
                <a:latin typeface="Century Gothic" pitchFamily="34" charset="0"/>
              </a:rPr>
              <a:t>“Yarın” tablosunun resmedilmesi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altLang="tr-TR" sz="2400" b="1" i="1" dirty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tr-TR" altLang="tr-TR" sz="2400" b="1" i="1" dirty="0" smtClean="0">
                <a:solidFill>
                  <a:srgbClr val="0000FF"/>
                </a:solidFill>
                <a:latin typeface="Century Gothic" pitchFamily="34" charset="0"/>
              </a:rPr>
              <a:t>    ( Tasarlanan </a:t>
            </a:r>
            <a:r>
              <a:rPr lang="tr-TR" altLang="tr-TR" sz="2400" b="1" i="1" dirty="0">
                <a:solidFill>
                  <a:srgbClr val="0000FF"/>
                </a:solidFill>
                <a:latin typeface="Century Gothic" pitchFamily="34" charset="0"/>
              </a:rPr>
              <a:t>kültür </a:t>
            </a:r>
            <a:r>
              <a:rPr lang="tr-TR" altLang="tr-TR" sz="2400" b="1" i="1" dirty="0" smtClean="0">
                <a:solidFill>
                  <a:srgbClr val="0000FF"/>
                </a:solidFill>
                <a:latin typeface="Century Gothic" pitchFamily="34" charset="0"/>
              </a:rPr>
              <a:t>profili )</a:t>
            </a:r>
            <a:endParaRPr lang="tr-TR" altLang="tr-TR" sz="2400" b="1" i="1" dirty="0">
              <a:solidFill>
                <a:srgbClr val="0000FF"/>
              </a:solidFill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2400" b="1" i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b="1" dirty="0" smtClean="0">
                <a:solidFill>
                  <a:srgbClr val="0000FF"/>
                </a:solidFill>
                <a:latin typeface="Century Gothic" pitchFamily="34" charset="0"/>
              </a:rPr>
              <a:t>“Açık”</a:t>
            </a:r>
            <a:r>
              <a:rPr lang="tr-TR" altLang="tr-TR" sz="2400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tr-TR" altLang="tr-TR" sz="2400" b="1" dirty="0" smtClean="0">
                <a:solidFill>
                  <a:srgbClr val="0000FF"/>
                </a:solidFill>
                <a:latin typeface="Century Gothic" pitchFamily="34" charset="0"/>
              </a:rPr>
              <a:t>analizi ile ve aradaki farkın kapatılması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tr-TR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9552" y="548680"/>
            <a:ext cx="748153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300" b="1" dirty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“Kurumsal </a:t>
            </a:r>
            <a:r>
              <a:rPr lang="tr-TR" sz="3300" b="1" dirty="0" err="1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Kültürleme</a:t>
            </a:r>
            <a:r>
              <a:rPr lang="tr-TR" sz="33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” </a:t>
            </a:r>
            <a:r>
              <a:rPr lang="tr-TR" sz="3300" b="1" dirty="0">
                <a:solidFill>
                  <a:srgbClr val="FF0000"/>
                </a:solidFill>
                <a:latin typeface="Century Gothic" pitchFamily="34" charset="0"/>
              </a:rPr>
              <a:t>Basamakları</a:t>
            </a:r>
            <a:r>
              <a:rPr lang="tr-TR" sz="2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18436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968814" cy="21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39552" y="332656"/>
            <a:ext cx="35365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CC0099"/>
                </a:solidFill>
                <a:latin typeface="Gabriola" panose="04040605051002020D02" pitchFamily="82" charset="0"/>
              </a:rPr>
              <a:t>Kurum kültürü </a:t>
            </a:r>
            <a:endParaRPr lang="tr-TR" sz="5400" b="1" dirty="0">
              <a:solidFill>
                <a:srgbClr val="CC0099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15291" y="1700808"/>
            <a:ext cx="833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prstClr val="black"/>
                </a:solidFill>
              </a:rPr>
              <a:t>Kurum için neyin önemli olduğunu belirler</a:t>
            </a:r>
            <a:endParaRPr lang="tr-TR" sz="36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kurumun önem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67319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üreklilik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46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1520" y="127000"/>
            <a:ext cx="35365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CC0099"/>
                </a:solidFill>
                <a:latin typeface="Gabriola" panose="04040605051002020D02" pitchFamily="82" charset="0"/>
              </a:rPr>
              <a:t>Kurum kültürü </a:t>
            </a:r>
            <a:endParaRPr lang="tr-TR" sz="5400" b="1" dirty="0">
              <a:solidFill>
                <a:srgbClr val="CC0099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95536" y="170080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prstClr val="black"/>
                </a:solidFill>
              </a:rPr>
              <a:t>Kurumun sürekliliğini sağlar</a:t>
            </a:r>
            <a:endParaRPr lang="tr-TR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3568" y="764704"/>
            <a:ext cx="7856831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Kişiden bağımsız olabilmesi için,</a:t>
            </a:r>
          </a:p>
          <a:p>
            <a:pPr>
              <a:lnSpc>
                <a:spcPct val="200000"/>
              </a:lnSpc>
            </a:pPr>
            <a:endParaRPr lang="tr-TR" dirty="0"/>
          </a:p>
          <a:p>
            <a:pPr>
              <a:lnSpc>
                <a:spcPct val="200000"/>
              </a:lnSpc>
            </a:pPr>
            <a:r>
              <a:rPr lang="tr-TR" sz="2400" dirty="0" smtClean="0"/>
              <a:t>İşletme genelinde </a:t>
            </a:r>
            <a:r>
              <a:rPr lang="tr-TR" sz="2400" u="sng" dirty="0" smtClean="0"/>
              <a:t>bütün fonksiyonları </a:t>
            </a:r>
            <a:r>
              <a:rPr lang="tr-TR" sz="2400" dirty="0" smtClean="0"/>
              <a:t>ve çalışanları kapsayan:</a:t>
            </a:r>
            <a:endParaRPr lang="tr-TR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Bir sistemin kurulması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Bu sistemin benimsenmesi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Y</a:t>
            </a:r>
            <a:r>
              <a:rPr lang="tr-TR" sz="2400" dirty="0" smtClean="0"/>
              <a:t>aşatılması gerekmektedir.</a:t>
            </a:r>
            <a:endParaRPr lang="tr-TR" sz="2400" dirty="0"/>
          </a:p>
        </p:txBody>
      </p:sp>
      <p:pic>
        <p:nvPicPr>
          <p:cNvPr id="9218" name="Picture 2" descr="bağımsız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213770" cy="18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lanlama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2854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1520" y="159048"/>
            <a:ext cx="35365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CC0099"/>
                </a:solidFill>
                <a:latin typeface="Gabriola" panose="04040605051002020D02" pitchFamily="82" charset="0"/>
              </a:rPr>
              <a:t>Kurum kültürü </a:t>
            </a:r>
            <a:endParaRPr lang="tr-TR" sz="5400" b="1" dirty="0">
              <a:solidFill>
                <a:srgbClr val="CC0099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1035" y="1052736"/>
            <a:ext cx="9017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dirty="0" smtClean="0">
                <a:solidFill>
                  <a:prstClr val="black"/>
                </a:solidFill>
              </a:rPr>
              <a:t>Planlama ve karar almayı kolaylaştırır</a:t>
            </a:r>
            <a:endParaRPr lang="tr-TR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idiyet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0" y="2924944"/>
            <a:ext cx="8307844" cy="37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528" y="188640"/>
            <a:ext cx="3167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CC0099"/>
                </a:solidFill>
                <a:latin typeface="Gabriola" panose="04040605051002020D02" pitchFamily="82" charset="0"/>
              </a:rPr>
              <a:t>Kurum kültürü </a:t>
            </a:r>
            <a:endParaRPr lang="tr-TR" sz="4800" b="1" dirty="0">
              <a:solidFill>
                <a:srgbClr val="CC0099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995936" y="2033553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prstClr val="black"/>
                </a:solidFill>
              </a:rPr>
              <a:t>Çalışanlara aidiyet hissi verir</a:t>
            </a:r>
          </a:p>
        </p:txBody>
      </p:sp>
    </p:spTree>
    <p:extLst>
      <p:ext uri="{BB962C8B-B14F-4D97-AF65-F5344CB8AC3E}">
        <p14:creationId xmlns:p14="http://schemas.microsoft.com/office/powerpoint/2010/main" val="20742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528" y="260648"/>
            <a:ext cx="35365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CC0099"/>
                </a:solidFill>
                <a:latin typeface="Gabriola" panose="04040605051002020D02" pitchFamily="82" charset="0"/>
              </a:rPr>
              <a:t>Kurum kültürü </a:t>
            </a:r>
            <a:endParaRPr lang="tr-TR" sz="5400" b="1" dirty="0">
              <a:solidFill>
                <a:srgbClr val="CC0099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39552" y="1412776"/>
            <a:ext cx="8053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prstClr val="black"/>
                </a:solidFill>
              </a:rPr>
              <a:t>İnanç ve değerlere bağlılık yaratır</a:t>
            </a:r>
            <a:endParaRPr lang="tr-TR" sz="4400" b="1" dirty="0">
              <a:solidFill>
                <a:prstClr val="black"/>
              </a:solidFill>
            </a:endParaRPr>
          </a:p>
        </p:txBody>
      </p:sp>
      <p:pic>
        <p:nvPicPr>
          <p:cNvPr id="44034" name="Picture 2" descr="değerler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7" y="2538594"/>
            <a:ext cx="8856538" cy="40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528" y="332656"/>
            <a:ext cx="3167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 smtClean="0">
                <a:solidFill>
                  <a:srgbClr val="CC0099"/>
                </a:solidFill>
                <a:latin typeface="Gabriola" panose="04040605051002020D02" pitchFamily="82" charset="0"/>
              </a:rPr>
              <a:t>Kurum kültürü </a:t>
            </a:r>
            <a:endParaRPr lang="tr-TR" sz="4800" b="1" dirty="0">
              <a:solidFill>
                <a:srgbClr val="CC0099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99592" y="1916832"/>
            <a:ext cx="7458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prstClr val="black"/>
                </a:solidFill>
              </a:rPr>
              <a:t>Yapısal değişimi kolaylaştırır</a:t>
            </a:r>
            <a:endParaRPr lang="tr-TR" sz="4800" b="1" dirty="0">
              <a:solidFill>
                <a:prstClr val="black"/>
              </a:solidFill>
            </a:endParaRPr>
          </a:p>
        </p:txBody>
      </p:sp>
      <p:pic>
        <p:nvPicPr>
          <p:cNvPr id="35842" name="Picture 2" descr="İlgili resi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24632"/>
            <a:ext cx="7920880" cy="37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7504" y="44624"/>
            <a:ext cx="35365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CC0099"/>
                </a:solidFill>
                <a:latin typeface="Gabriola" panose="04040605051002020D02" pitchFamily="82" charset="0"/>
              </a:rPr>
              <a:t>Kurum kültürü </a:t>
            </a:r>
            <a:endParaRPr lang="tr-TR" sz="5400" b="1" dirty="0">
              <a:solidFill>
                <a:srgbClr val="CC0099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75654" y="1183978"/>
            <a:ext cx="6792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b="1" dirty="0" smtClean="0">
                <a:solidFill>
                  <a:prstClr val="black"/>
                </a:solidFill>
              </a:rPr>
              <a:t>Çalışanları motive eder</a:t>
            </a:r>
            <a:endParaRPr lang="tr-TR" sz="5400" b="1" dirty="0">
              <a:solidFill>
                <a:prstClr val="black"/>
              </a:solidFill>
            </a:endParaRPr>
          </a:p>
        </p:txBody>
      </p:sp>
      <p:pic>
        <p:nvPicPr>
          <p:cNvPr id="41986" name="Picture 2" descr="motivasyon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6106"/>
            <a:ext cx="8928545" cy="44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9552" y="838453"/>
            <a:ext cx="8259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prstClr val="black"/>
                </a:solidFill>
              </a:rPr>
              <a:t>Kurumsal kültürün </a:t>
            </a:r>
            <a:r>
              <a:rPr lang="tr-TR" sz="3600" b="1" dirty="0" smtClean="0">
                <a:solidFill>
                  <a:srgbClr val="FF0000"/>
                </a:solidFill>
              </a:rPr>
              <a:t>fiziksel olarak </a:t>
            </a:r>
            <a:r>
              <a:rPr lang="tr-TR" sz="2800" b="1" dirty="0" smtClean="0">
                <a:solidFill>
                  <a:prstClr val="black"/>
                </a:solidFill>
              </a:rPr>
              <a:t>yansıdığı alanlar:</a:t>
            </a:r>
            <a:endParaRPr lang="tr-TR" sz="28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99880" y="2117784"/>
            <a:ext cx="4321824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Logo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Binalar ve dekorasyon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Giyim tarzı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Kullanılan araç ve gereçler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Düzen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Prosedürler</a:t>
            </a:r>
          </a:p>
        </p:txBody>
      </p:sp>
      <p:pic>
        <p:nvPicPr>
          <p:cNvPr id="39938" name="Picture 2" descr="logo ile ilgili görsel sonuc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6837"/>
            <a:ext cx="948162" cy="6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logo ile ilgili görsel sonucu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40" y="4053690"/>
            <a:ext cx="1525496" cy="12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logo ile ilgili görsel sonucu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87" y="5292220"/>
            <a:ext cx="1524226" cy="72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İlgili resi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23" y="2103454"/>
            <a:ext cx="1331930" cy="13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nike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8134" name="Picture 6" descr="İlgili resi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64" y="2276872"/>
            <a:ext cx="1299370" cy="7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ödül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26" y="2237977"/>
            <a:ext cx="4725562" cy="39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07504" y="1239376"/>
            <a:ext cx="9096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>
                <a:solidFill>
                  <a:prstClr val="black"/>
                </a:solidFill>
              </a:rPr>
              <a:t>Kurumsal kültürün </a:t>
            </a:r>
            <a:r>
              <a:rPr lang="tr-TR" sz="3600" dirty="0">
                <a:solidFill>
                  <a:srgbClr val="FF0000"/>
                </a:solidFill>
              </a:rPr>
              <a:t>davranışsal olarak </a:t>
            </a:r>
            <a:r>
              <a:rPr lang="tr-TR" dirty="0">
                <a:solidFill>
                  <a:prstClr val="black"/>
                </a:solidFill>
              </a:rPr>
              <a:t>yansıdığı alanlar: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83568" y="2420888"/>
            <a:ext cx="3598999" cy="325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Tören ve seremoniler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İletişim şekli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Ödül sistemleri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Takım çalışması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Sosyal etkinlikler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27584" y="1124744"/>
            <a:ext cx="7740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Kurumsal kültürün </a:t>
            </a:r>
            <a:r>
              <a:rPr lang="tr-TR" sz="3600" b="1" dirty="0" smtClean="0">
                <a:solidFill>
                  <a:srgbClr val="FF0000"/>
                </a:solidFill>
              </a:rPr>
              <a:t>sözel olarak </a:t>
            </a:r>
            <a:r>
              <a:rPr lang="tr-TR" sz="2800" dirty="0" smtClean="0">
                <a:solidFill>
                  <a:prstClr val="black"/>
                </a:solidFill>
              </a:rPr>
              <a:t>yansıdığı alanlar:</a:t>
            </a:r>
            <a:endParaRPr lang="tr-TR" sz="2800" dirty="0">
              <a:solidFill>
                <a:prstClr val="black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99592" y="2348880"/>
            <a:ext cx="3440429" cy="325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Konuşulan dil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Hitap şekli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Sloganlar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Hikayeler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Kurum kahramanları</a:t>
            </a:r>
            <a:endParaRPr lang="tr-TR" sz="2800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508104" y="2546306"/>
            <a:ext cx="3306546" cy="2862322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tr-TR" dirty="0"/>
              <a:t>Aç Kapa, </a:t>
            </a:r>
            <a:r>
              <a:rPr lang="tr-TR" dirty="0" err="1" smtClean="0"/>
              <a:t>Artema</a:t>
            </a:r>
            <a:endParaRPr lang="tr-TR" dirty="0" smtClean="0"/>
          </a:p>
          <a:p>
            <a:r>
              <a:rPr lang="tr-TR" dirty="0"/>
              <a:t>Yaşam </a:t>
            </a:r>
            <a:r>
              <a:rPr lang="tr-TR" dirty="0" smtClean="0"/>
              <a:t>Pınarım</a:t>
            </a:r>
          </a:p>
          <a:p>
            <a:r>
              <a:rPr lang="tr-TR" dirty="0"/>
              <a:t>Yiyin </a:t>
            </a:r>
            <a:r>
              <a:rPr lang="tr-TR" dirty="0" err="1" smtClean="0"/>
              <a:t>Gari</a:t>
            </a:r>
            <a:endParaRPr lang="tr-TR" dirty="0" smtClean="0"/>
          </a:p>
          <a:p>
            <a:r>
              <a:rPr lang="tr-TR" dirty="0"/>
              <a:t>Sağlamsa </a:t>
            </a:r>
            <a:r>
              <a:rPr lang="tr-TR" dirty="0" smtClean="0"/>
              <a:t>Lassa</a:t>
            </a:r>
          </a:p>
          <a:p>
            <a:r>
              <a:rPr lang="tr-TR" dirty="0"/>
              <a:t>Su </a:t>
            </a:r>
            <a:r>
              <a:rPr lang="tr-TR" dirty="0" smtClean="0"/>
              <a:t>Hayat’tır</a:t>
            </a:r>
          </a:p>
          <a:p>
            <a:r>
              <a:rPr lang="tr-TR" dirty="0"/>
              <a:t>Çiğne ve </a:t>
            </a:r>
            <a:r>
              <a:rPr lang="tr-TR" dirty="0" smtClean="0"/>
              <a:t>Gülümse, </a:t>
            </a:r>
            <a:r>
              <a:rPr lang="tr-TR" dirty="0" err="1" smtClean="0"/>
              <a:t>Vivident</a:t>
            </a:r>
            <a:endParaRPr lang="tr-TR" dirty="0" smtClean="0"/>
          </a:p>
          <a:p>
            <a:r>
              <a:rPr lang="tr-TR" dirty="0"/>
              <a:t>Hayat Deniz’de Güzel, </a:t>
            </a:r>
            <a:r>
              <a:rPr lang="tr-TR" dirty="0" smtClean="0"/>
              <a:t>Denizbank</a:t>
            </a:r>
          </a:p>
          <a:p>
            <a:r>
              <a:rPr lang="tr-TR" dirty="0" err="1"/>
              <a:t>Bi</a:t>
            </a:r>
            <a:r>
              <a:rPr lang="tr-TR" dirty="0"/>
              <a:t> </a:t>
            </a:r>
            <a:r>
              <a:rPr lang="tr-TR" dirty="0" err="1"/>
              <a:t>Biskrem</a:t>
            </a:r>
            <a:r>
              <a:rPr lang="tr-TR" dirty="0"/>
              <a:t> </a:t>
            </a:r>
            <a:r>
              <a:rPr lang="tr-TR" dirty="0" smtClean="0"/>
              <a:t>Versem</a:t>
            </a:r>
          </a:p>
          <a:p>
            <a:r>
              <a:rPr lang="tr-TR" dirty="0"/>
              <a:t>Arçelik Demek Yenilik </a:t>
            </a:r>
            <a:r>
              <a:rPr lang="tr-TR" dirty="0" smtClean="0"/>
              <a:t>Demek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0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1138"/>
            <a:ext cx="1008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8211" name="Picture 2" descr="D:\ilginç tasarımlarr\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1863"/>
            <a:ext cx="8339137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1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1138"/>
            <a:ext cx="1008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35" name="Picture 2" descr="D:\ilginç tasarımlarr\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1225"/>
            <a:ext cx="83216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99592" y="1620083"/>
            <a:ext cx="258243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Yönetim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Üretim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Finansman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Pazarlama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İnsan kaynakları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Halkla ilişkiler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Araştırma geliştirme</a:t>
            </a:r>
            <a:endParaRPr lang="tr-TR" sz="2000" dirty="0"/>
          </a:p>
        </p:txBody>
      </p:sp>
      <p:sp>
        <p:nvSpPr>
          <p:cNvPr id="3" name="Dikdörtgen 2"/>
          <p:cNvSpPr/>
          <p:nvPr/>
        </p:nvSpPr>
        <p:spPr>
          <a:xfrm>
            <a:off x="501213" y="420977"/>
            <a:ext cx="4291881" cy="1045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3600" b="1" dirty="0">
                <a:solidFill>
                  <a:srgbClr val="FF0000"/>
                </a:solidFill>
              </a:rPr>
              <a:t>İşletme fonksiyonları </a:t>
            </a:r>
          </a:p>
        </p:txBody>
      </p:sp>
      <p:pic>
        <p:nvPicPr>
          <p:cNvPr id="45058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6476"/>
            <a:ext cx="4803685" cy="36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1138"/>
            <a:ext cx="1008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283" name="Picture 2" descr="D:\ilginç tasarımlarr\x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57250"/>
            <a:ext cx="89535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101013" y="857250"/>
            <a:ext cx="97155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200">
              <a:solidFill>
                <a:srgbClr val="FFFF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1438" y="857250"/>
            <a:ext cx="97155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1138"/>
            <a:ext cx="1008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3331" name="Picture 2" descr="D:\ilginç tasarımlarr\x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1575"/>
            <a:ext cx="8856662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1138"/>
            <a:ext cx="1008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55" name="Picture 2" descr="D:\ilginç tasarımlarr\x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3300"/>
            <a:ext cx="87852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İlgili resi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35814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635896" y="2636912"/>
            <a:ext cx="5230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prstClr val="black"/>
                </a:solidFill>
              </a:rPr>
              <a:t>Başarılı kurumlar;</a:t>
            </a:r>
          </a:p>
          <a:p>
            <a:endParaRPr lang="tr-TR" sz="3200" b="1" dirty="0">
              <a:solidFill>
                <a:prstClr val="black"/>
              </a:solidFill>
            </a:endParaRPr>
          </a:p>
          <a:p>
            <a:r>
              <a:rPr lang="tr-TR" sz="3200" b="1" dirty="0">
                <a:solidFill>
                  <a:srgbClr val="FF0000"/>
                </a:solidFill>
              </a:rPr>
              <a:t>g</a:t>
            </a:r>
            <a:r>
              <a:rPr lang="tr-TR" sz="3200" b="1" dirty="0" smtClean="0">
                <a:solidFill>
                  <a:srgbClr val="FF0000"/>
                </a:solidFill>
              </a:rPr>
              <a:t>üçlü kültüre </a:t>
            </a:r>
            <a:r>
              <a:rPr lang="tr-TR" sz="3200" b="1" dirty="0" smtClean="0">
                <a:solidFill>
                  <a:prstClr val="black"/>
                </a:solidFill>
              </a:rPr>
              <a:t>sahip olanlardır.</a:t>
            </a:r>
            <a:endParaRPr lang="tr-T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19672" y="105273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0000"/>
                </a:solidFill>
              </a:rPr>
              <a:t>Toplumsal Kültürümüz…</a:t>
            </a:r>
            <a:endParaRPr lang="tr-TR" sz="4000" b="1" dirty="0">
              <a:solidFill>
                <a:srgbClr val="000000"/>
              </a:solidFill>
            </a:endParaRPr>
          </a:p>
        </p:txBody>
      </p:sp>
      <p:pic>
        <p:nvPicPr>
          <p:cNvPr id="41986" name="Picture 2" descr="mahcup emoj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86799"/>
            <a:ext cx="3194720" cy="31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ürklere özgü şey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58152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türklere özgü şeyl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36" y="908720"/>
            <a:ext cx="3370728" cy="39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03853" y="4865662"/>
            <a:ext cx="835292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FF"/>
                </a:solidFill>
              </a:rPr>
              <a:t>    KISA YOLU SEVERİZ                      ÇEVRECİYİZ</a:t>
            </a:r>
            <a:endParaRPr lang="tr-TR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ürklere özgü şey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3" y="332655"/>
            <a:ext cx="7423635" cy="62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1268760"/>
            <a:ext cx="851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Kurumsallaşma, </a:t>
            </a:r>
            <a:r>
              <a:rPr lang="tr-TR" sz="2800" dirty="0" smtClean="0"/>
              <a:t>profesyonel iletişim becerisi gerektirir.</a:t>
            </a:r>
            <a:endParaRPr lang="tr-TR" sz="2800" dirty="0"/>
          </a:p>
        </p:txBody>
      </p:sp>
      <p:pic>
        <p:nvPicPr>
          <p:cNvPr id="5" name="Picture 2" descr="kurumsallaşmada iletişim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80498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urumsallaşmada iletişim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1292"/>
            <a:ext cx="8107608" cy="54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313492"/>
            <a:ext cx="6171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Niçin kurumsal iletişim kurarız?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5496" y="1920081"/>
            <a:ext cx="3869842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Haberleşmek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Aidiyet duygusu yaşatmak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Paylaşmak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Etkilemek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Yönlendirmek</a:t>
            </a:r>
          </a:p>
        </p:txBody>
      </p:sp>
    </p:spTree>
    <p:extLst>
      <p:ext uri="{BB962C8B-B14F-4D97-AF65-F5344CB8AC3E}">
        <p14:creationId xmlns:p14="http://schemas.microsoft.com/office/powerpoint/2010/main" val="39515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71600" y="1340768"/>
            <a:ext cx="7294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Kurumsallaşmada </a:t>
            </a:r>
            <a:r>
              <a:rPr lang="tr-TR" sz="3200" b="1" dirty="0" smtClean="0">
                <a:solidFill>
                  <a:srgbClr val="FF0000"/>
                </a:solidFill>
              </a:rPr>
              <a:t>etkili iletişim</a:t>
            </a:r>
            <a:r>
              <a:rPr lang="tr-TR" sz="2800" b="1" dirty="0" smtClean="0"/>
              <a:t> nasıl sağlanır?</a:t>
            </a:r>
            <a:endParaRPr lang="tr-TR" sz="2800" b="1" dirty="0"/>
          </a:p>
        </p:txBody>
      </p:sp>
      <p:pic>
        <p:nvPicPr>
          <p:cNvPr id="11266" name="Picture 2" descr="İlgili resi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715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607" y="12687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200" b="1" kern="0" dirty="0" smtClean="0">
                <a:solidFill>
                  <a:srgbClr val="FF0000"/>
                </a:solidFill>
              </a:rPr>
              <a:t>KURUMSALLAŞMA = </a:t>
            </a:r>
            <a:r>
              <a:rPr lang="tr-TR" altLang="tr-TR" sz="3200" b="1" kern="0" dirty="0" smtClean="0">
                <a:solidFill>
                  <a:srgbClr val="1E00FA"/>
                </a:solidFill>
              </a:rPr>
              <a:t>ETKİLİ ve ETKİN OLMAK</a:t>
            </a:r>
            <a:endParaRPr lang="tr-TR" sz="3200" kern="0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önem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59732"/>
            <a:ext cx="561662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11560" y="859359"/>
            <a:ext cx="640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Etkili iletişimin ön kuralları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97677" y="2513709"/>
            <a:ext cx="4194803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Doğallık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Kabul etme / saygı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Empati </a:t>
            </a:r>
            <a:endParaRPr lang="tr-TR" sz="36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çalışanlar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204864"/>
            <a:ext cx="4788024" cy="32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750681" y="2276872"/>
            <a:ext cx="42662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/>
              <a:t>Başarılı kurumlar;</a:t>
            </a:r>
          </a:p>
          <a:p>
            <a:pPr algn="ctr"/>
            <a:endParaRPr lang="tr-TR" sz="3200" b="1" dirty="0"/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g</a:t>
            </a:r>
            <a:r>
              <a:rPr lang="tr-TR" sz="3200" b="1" dirty="0" smtClean="0">
                <a:solidFill>
                  <a:srgbClr val="FF0000"/>
                </a:solidFill>
              </a:rPr>
              <a:t>üçlü iletişim becerisine</a:t>
            </a:r>
            <a:endParaRPr lang="tr-TR" sz="3200" b="1" dirty="0">
              <a:solidFill>
                <a:srgbClr val="FF0000"/>
              </a:solidFill>
            </a:endParaRPr>
          </a:p>
          <a:p>
            <a:pPr algn="ctr"/>
            <a:endParaRPr lang="tr-T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3200" b="1" dirty="0" smtClean="0"/>
              <a:t>sahip olanlardır.</a:t>
            </a:r>
            <a:endParaRPr lang="tr-TR" sz="3200" b="1" dirty="0"/>
          </a:p>
        </p:txBody>
      </p:sp>
      <p:pic>
        <p:nvPicPr>
          <p:cNvPr id="50180" name="Picture 4" descr="mutlu çalışanl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utlu çalışanl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0" y="620713"/>
            <a:ext cx="85725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2 Metin kutusu"/>
          <p:cNvSpPr txBox="1">
            <a:spLocks noChangeArrowheads="1"/>
          </p:cNvSpPr>
          <p:nvPr/>
        </p:nvSpPr>
        <p:spPr bwMode="auto">
          <a:xfrm>
            <a:off x="3419872" y="1203003"/>
            <a:ext cx="53006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r-TR" altLang="tr-T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Dilek SELÇUK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r-TR" altLang="tr-TR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Optimal Danışmanlık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r-TR" altLang="tr-TR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www.optimaldanismanlik.com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r-TR" altLang="tr-TR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dilek@optimaldanismanlik.com         </a:t>
            </a:r>
          </a:p>
        </p:txBody>
      </p:sp>
      <p:pic>
        <p:nvPicPr>
          <p:cNvPr id="168963" name="Picture 4" descr="türk bayrağı hareketli ile ilgili görsel sonucu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6130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8" descr="instagram logo ile ilgili görsel sonuc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999707"/>
            <a:ext cx="8651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Metin kutusu 2"/>
          <p:cNvSpPr txBox="1">
            <a:spLocks noChangeArrowheads="1"/>
          </p:cNvSpPr>
          <p:nvPr/>
        </p:nvSpPr>
        <p:spPr bwMode="auto">
          <a:xfrm>
            <a:off x="4948237" y="4023520"/>
            <a:ext cx="257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r-TR" altLang="tr-TR" sz="2400" b="1" dirty="0" err="1" smtClean="0">
                <a:solidFill>
                  <a:srgbClr val="000000"/>
                </a:solidFill>
                <a:cs typeface="Arial" charset="0"/>
              </a:rPr>
              <a:t>dilekselcukoptimal</a:t>
            </a:r>
            <a:endParaRPr lang="tr-TR" altLang="tr-TR" sz="2400" b="1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896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49" y="4941168"/>
            <a:ext cx="2808287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779" name="Rectangle 11"/>
          <p:cNvSpPr>
            <a:spLocks noChangeArrowheads="1"/>
          </p:cNvSpPr>
          <p:nvPr/>
        </p:nvSpPr>
        <p:spPr bwMode="auto">
          <a:xfrm>
            <a:off x="5292030" y="3069580"/>
            <a:ext cx="3600450" cy="1008062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000778" name="Rectangle 10"/>
          <p:cNvSpPr>
            <a:spLocks noChangeArrowheads="1"/>
          </p:cNvSpPr>
          <p:nvPr/>
        </p:nvSpPr>
        <p:spPr bwMode="auto">
          <a:xfrm>
            <a:off x="4283967" y="2061517"/>
            <a:ext cx="2447925" cy="1008063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000777" name="Rectangle 9"/>
          <p:cNvSpPr>
            <a:spLocks noChangeArrowheads="1"/>
          </p:cNvSpPr>
          <p:nvPr/>
        </p:nvSpPr>
        <p:spPr bwMode="auto">
          <a:xfrm>
            <a:off x="683517" y="3285480"/>
            <a:ext cx="1584325" cy="8636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000776" name="Rectangle 8"/>
          <p:cNvSpPr>
            <a:spLocks noChangeArrowheads="1"/>
          </p:cNvSpPr>
          <p:nvPr/>
        </p:nvSpPr>
        <p:spPr bwMode="auto">
          <a:xfrm>
            <a:off x="683517" y="2061517"/>
            <a:ext cx="1584325" cy="8636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defRPr/>
            </a:pPr>
            <a:endParaRPr lang="tr-TR" sz="24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000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583" y="2264569"/>
            <a:ext cx="8839200" cy="1752600"/>
          </a:xfrm>
        </p:spPr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chemeClr val="bg2"/>
                </a:solidFill>
                <a:latin typeface="Tahoma" pitchFamily="34" charset="0"/>
              </a:rPr>
              <a:t> ETKİLİ OLMAK = Doğru işin, yapılması.</a:t>
            </a:r>
          </a:p>
          <a:p>
            <a:pPr eaLnBrk="1" hangingPunct="1"/>
            <a:endParaRPr lang="tr-TR" altLang="tr-TR" b="1" dirty="0" smtClean="0">
              <a:solidFill>
                <a:schemeClr val="bg2"/>
              </a:solidFill>
              <a:latin typeface="Tahoma" pitchFamily="34" charset="0"/>
            </a:endParaRPr>
          </a:p>
          <a:p>
            <a:pPr eaLnBrk="1" hangingPunct="1"/>
            <a:r>
              <a:rPr lang="tr-TR" altLang="tr-TR" dirty="0" smtClean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tr-TR" altLang="tr-TR" b="1" dirty="0" smtClean="0">
                <a:solidFill>
                  <a:schemeClr val="bg2"/>
                </a:solidFill>
                <a:latin typeface="Tahoma" pitchFamily="34" charset="0"/>
              </a:rPr>
              <a:t>ETKİN OLMAK = İşin, doğru </a:t>
            </a:r>
            <a:r>
              <a:rPr lang="tr-TR" altLang="tr-TR" b="1" dirty="0">
                <a:solidFill>
                  <a:schemeClr val="bg2"/>
                </a:solidFill>
                <a:latin typeface="Tahoma" pitchFamily="34" charset="0"/>
              </a:rPr>
              <a:t>y</a:t>
            </a:r>
            <a:r>
              <a:rPr lang="tr-TR" altLang="tr-TR" b="1" dirty="0" smtClean="0">
                <a:solidFill>
                  <a:schemeClr val="bg2"/>
                </a:solidFill>
                <a:latin typeface="Tahoma" pitchFamily="34" charset="0"/>
              </a:rPr>
              <a:t>apılması.</a:t>
            </a:r>
            <a:endParaRPr lang="tr-TR" altLang="tr-TR" dirty="0" smtClean="0">
              <a:solidFill>
                <a:schemeClr val="bg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40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40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0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0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0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0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0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0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0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779" grpId="0" animBg="1"/>
      <p:bldP spid="4000778" grpId="0" animBg="1"/>
      <p:bldP spid="4000777" grpId="0" animBg="1"/>
      <p:bldP spid="4000776" grpId="0" animBg="1"/>
      <p:bldP spid="4000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475656" y="1196752"/>
            <a:ext cx="633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Neden</a:t>
            </a:r>
            <a:r>
              <a:rPr lang="tr-TR" sz="3600" b="1" dirty="0" smtClean="0">
                <a:solidFill>
                  <a:srgbClr val="FF0000"/>
                </a:solidFill>
              </a:rPr>
              <a:t> kurumsallaşmak </a:t>
            </a:r>
            <a:r>
              <a:rPr lang="tr-TR" sz="3600" b="1" dirty="0" smtClean="0"/>
              <a:t>gerekir?</a:t>
            </a:r>
            <a:endParaRPr lang="tr-TR" sz="3600" b="1" dirty="0"/>
          </a:p>
        </p:txBody>
      </p:sp>
      <p:pic>
        <p:nvPicPr>
          <p:cNvPr id="46082" name="Picture 2" descr="soru işaret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15" y="2564904"/>
            <a:ext cx="51911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9309" y="100123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0099"/>
                </a:solidFill>
              </a:rPr>
              <a:t>Kurumsallaşmayı Gerektiren Durumlar ;</a:t>
            </a:r>
            <a:endParaRPr lang="tr-TR" sz="2800" b="1" dirty="0">
              <a:solidFill>
                <a:srgbClr val="000099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20891" y="170080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</a:rPr>
              <a:t>İş yükünün artması,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</a:rPr>
              <a:t>Çalışan sayısının artması,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</a:rPr>
              <a:t>Kurumdaki bölümlerin ve iş süreçlerinin artması,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</a:rPr>
              <a:t>Paydaşların ve paydaş baskısının artması,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</a:rPr>
              <a:t>Profesyonel yönetim ihtiyacının artması,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</a:rPr>
              <a:t>Hizmet kalitesi düzeyi ve bu konudaki beklentilerin artması,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</a:rPr>
              <a:t>Zamanın ve kaynakların etkin kullanılması gerekliliği….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per\AppData\Local\Microsoft\Windows\Temporary Internet Files\Content.IE5\CO14ZUE4\Optimal-Logo---Ya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211960" y="2169438"/>
            <a:ext cx="4320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/>
              <a:t>Kurumsallaşma bir dönüşüm sürecidir</a:t>
            </a:r>
            <a:endParaRPr lang="tr-TR" sz="4400" b="1" dirty="0"/>
          </a:p>
        </p:txBody>
      </p:sp>
      <p:pic>
        <p:nvPicPr>
          <p:cNvPr id="22530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229371" cy="27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arbe">
  <a:themeElements>
    <a:clrScheme name="Darb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Darb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None/>
          <a:tabLst/>
          <a:defRPr kumimoji="0" lang="tr-TR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None/>
          <a:tabLst/>
          <a:defRPr kumimoji="0" lang="tr-TR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arb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b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b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b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b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b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üz Sınır">
  <a:themeElements>
    <a:clrScheme name="Düz Sınır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Düz Sınır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üz Sınır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üz Sınır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üz Sınır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üz Sınır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arbe">
  <a:themeElements>
    <a:clrScheme name="Darb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Darb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rb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b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b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b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b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b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637</Words>
  <Application>Microsoft Office PowerPoint</Application>
  <PresentationFormat>Ekran Gösterisi (4:3)</PresentationFormat>
  <Paragraphs>187</Paragraphs>
  <Slides>54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Slayt Başlıkları</vt:lpstr>
      </vt:variant>
      <vt:variant>
        <vt:i4>54</vt:i4>
      </vt:variant>
    </vt:vector>
  </HeadingPairs>
  <TitlesOfParts>
    <vt:vector size="61" baseType="lpstr">
      <vt:lpstr>Ofis Teması</vt:lpstr>
      <vt:lpstr>Office Theme</vt:lpstr>
      <vt:lpstr>1_Ofis Teması</vt:lpstr>
      <vt:lpstr>5_Darbe</vt:lpstr>
      <vt:lpstr>2_Soaring</vt:lpstr>
      <vt:lpstr>Düz Sınır</vt:lpstr>
      <vt:lpstr>7_Darbe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Kurumsallaşmada  “Kavramsal Dönüşümler”</vt:lpstr>
      <vt:lpstr>Kurumsallaşmada  “Kavramsal Dönüşümler”</vt:lpstr>
      <vt:lpstr>Kurumsallaşmada  “Kavramsal Dönüşümler”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Kurumsallaşma Adımları</vt:lpstr>
      <vt:lpstr>KURUMSALLAŞMA’da Doğru İşler;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Ortak</cp:lastModifiedBy>
  <cp:revision>86</cp:revision>
  <dcterms:created xsi:type="dcterms:W3CDTF">2018-06-19T18:08:16Z</dcterms:created>
  <dcterms:modified xsi:type="dcterms:W3CDTF">2019-12-11T12:33:39Z</dcterms:modified>
</cp:coreProperties>
</file>