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51"/>
  </p:notesMasterIdLst>
  <p:sldIdLst>
    <p:sldId id="256" r:id="rId2"/>
    <p:sldId id="314" r:id="rId3"/>
    <p:sldId id="315" r:id="rId4"/>
    <p:sldId id="31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02" r:id="rId14"/>
    <p:sldId id="305" r:id="rId15"/>
    <p:sldId id="308" r:id="rId16"/>
    <p:sldId id="311" r:id="rId17"/>
    <p:sldId id="312" r:id="rId18"/>
    <p:sldId id="267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1" r:id="rId29"/>
    <p:sldId id="280" r:id="rId30"/>
    <p:sldId id="282" r:id="rId31"/>
    <p:sldId id="283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85" r:id="rId40"/>
    <p:sldId id="286" r:id="rId41"/>
    <p:sldId id="317" r:id="rId42"/>
    <p:sldId id="318" r:id="rId43"/>
    <p:sldId id="319" r:id="rId44"/>
    <p:sldId id="296" r:id="rId45"/>
    <p:sldId id="297" r:id="rId46"/>
    <p:sldId id="298" r:id="rId47"/>
    <p:sldId id="299" r:id="rId48"/>
    <p:sldId id="300" r:id="rId49"/>
    <p:sldId id="320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46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CC7E3-EB00-4B97-8DAC-35E6BE4220D7}" type="doc">
      <dgm:prSet loTypeId="urn:microsoft.com/office/officeart/2017/3/layout/HorizontalPathTimeline" loCatId="process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1540F11B-7FAC-42B1-B9E0-CFEF1401CD1C}">
      <dgm:prSet/>
      <dgm:spPr/>
      <dgm:t>
        <a:bodyPr rtlCol="0"/>
        <a:lstStyle/>
        <a:p>
          <a:pPr rtl="0">
            <a:defRPr b="1"/>
          </a:pPr>
          <a:r>
            <a:rPr lang="tr" noProof="0" dirty="0"/>
            <a:t>2001</a:t>
          </a:r>
        </a:p>
      </dgm:t>
    </dgm:pt>
    <dgm:pt modelId="{09D1AA5B-90BD-4E78-A6A5-2263DB549D61}" type="parTrans" cxnId="{FF3636A0-0045-457E-AAB1-6982148D6323}">
      <dgm:prSet/>
      <dgm:spPr/>
      <dgm:t>
        <a:bodyPr rtlCol="0"/>
        <a:lstStyle/>
        <a:p>
          <a:pPr rtl="0"/>
          <a:endParaRPr lang="en-US" noProof="0" dirty="0"/>
        </a:p>
      </dgm:t>
    </dgm:pt>
    <dgm:pt modelId="{DE3F497E-9298-44AD-B1FC-47303CD8222B}" type="sibTrans" cxnId="{FF3636A0-0045-457E-AAB1-6982148D6323}">
      <dgm:prSet/>
      <dgm:spPr/>
      <dgm:t>
        <a:bodyPr rtlCol="0"/>
        <a:lstStyle/>
        <a:p>
          <a:pPr rtl="0"/>
          <a:endParaRPr lang="en-US" noProof="0" dirty="0"/>
        </a:p>
      </dgm:t>
    </dgm:pt>
    <dgm:pt modelId="{CCA67903-E57C-46B6-AFA0-09584D0DAAA4}">
      <dgm:prSet/>
      <dgm:spPr/>
      <dgm:t>
        <a:bodyPr rtlCol="0"/>
        <a:lstStyle/>
        <a:p>
          <a:pPr algn="ctr" rtl="0"/>
          <a:r>
            <a:rPr lang="tr-TR" noProof="0" dirty="0"/>
            <a:t>DOKUZ EYLÜL ÜNİVERSİTESİ</a:t>
          </a:r>
          <a:endParaRPr lang="en-US" noProof="0" dirty="0"/>
        </a:p>
      </dgm:t>
    </dgm:pt>
    <dgm:pt modelId="{D95E9F23-179C-45E6-9863-F2C54FEBA974}" type="parTrans" cxnId="{C4830F33-5BD9-43DC-9DF6-D1BD48753C1C}">
      <dgm:prSet/>
      <dgm:spPr/>
      <dgm:t>
        <a:bodyPr rtlCol="0"/>
        <a:lstStyle/>
        <a:p>
          <a:pPr rtl="0"/>
          <a:endParaRPr lang="en-US" noProof="0" dirty="0"/>
        </a:p>
      </dgm:t>
    </dgm:pt>
    <dgm:pt modelId="{BF26BFF8-7E5D-4D69-93D0-ED1437DEE752}" type="sibTrans" cxnId="{C4830F33-5BD9-43DC-9DF6-D1BD48753C1C}">
      <dgm:prSet/>
      <dgm:spPr/>
      <dgm:t>
        <a:bodyPr rtlCol="0"/>
        <a:lstStyle/>
        <a:p>
          <a:pPr rtl="0"/>
          <a:endParaRPr lang="en-US" noProof="0" dirty="0"/>
        </a:p>
      </dgm:t>
    </dgm:pt>
    <dgm:pt modelId="{75C6FF8B-112F-44D8-B641-A08B6DBB25D9}">
      <dgm:prSet/>
      <dgm:spPr/>
      <dgm:t>
        <a:bodyPr rtlCol="0"/>
        <a:lstStyle/>
        <a:p>
          <a:pPr rtl="0">
            <a:defRPr b="1"/>
          </a:pPr>
          <a:r>
            <a:rPr lang="tr" noProof="0" dirty="0"/>
            <a:t>2018</a:t>
          </a:r>
        </a:p>
      </dgm:t>
    </dgm:pt>
    <dgm:pt modelId="{4ADD8ED3-6B30-4D18-A954-B661A191684C}" type="parTrans" cxnId="{24DD085C-90C2-4293-89DC-5584A857EF94}">
      <dgm:prSet/>
      <dgm:spPr/>
      <dgm:t>
        <a:bodyPr rtlCol="0"/>
        <a:lstStyle/>
        <a:p>
          <a:pPr rtl="0"/>
          <a:endParaRPr lang="en-US" noProof="0" dirty="0"/>
        </a:p>
      </dgm:t>
    </dgm:pt>
    <dgm:pt modelId="{C6A7A279-F97F-4810-B643-8169FD784C25}" type="sibTrans" cxnId="{24DD085C-90C2-4293-89DC-5584A857EF94}">
      <dgm:prSet/>
      <dgm:spPr/>
      <dgm:t>
        <a:bodyPr rtlCol="0"/>
        <a:lstStyle/>
        <a:p>
          <a:pPr rtl="0"/>
          <a:endParaRPr lang="en-US" noProof="0" dirty="0"/>
        </a:p>
      </dgm:t>
    </dgm:pt>
    <dgm:pt modelId="{6C16D55C-96AF-479F-9313-42BE6F637450}">
      <dgm:prSet/>
      <dgm:spPr/>
      <dgm:t>
        <a:bodyPr rtlCol="0"/>
        <a:lstStyle/>
        <a:p>
          <a:pPr algn="ctr" rtl="0"/>
          <a:r>
            <a:rPr lang="tr" noProof="0" dirty="0"/>
            <a:t>TOBB İZMİR KADIN GİRİŞİMCİLER KURULU</a:t>
          </a:r>
          <a:endParaRPr lang="en-US" noProof="0" dirty="0"/>
        </a:p>
      </dgm:t>
    </dgm:pt>
    <dgm:pt modelId="{5AAA404F-65AA-48CD-A64B-60D170B36AC6}" type="parTrans" cxnId="{4DA7524A-539E-42D7-BB92-41C46F29C70C}">
      <dgm:prSet/>
      <dgm:spPr/>
      <dgm:t>
        <a:bodyPr rtlCol="0"/>
        <a:lstStyle/>
        <a:p>
          <a:pPr rtl="0"/>
          <a:endParaRPr lang="en-US" noProof="0" dirty="0"/>
        </a:p>
      </dgm:t>
    </dgm:pt>
    <dgm:pt modelId="{C0F49D6F-32E0-4401-A07F-DFB6CC93AE3D}" type="sibTrans" cxnId="{4DA7524A-539E-42D7-BB92-41C46F29C70C}">
      <dgm:prSet/>
      <dgm:spPr/>
      <dgm:t>
        <a:bodyPr rtlCol="0"/>
        <a:lstStyle/>
        <a:p>
          <a:pPr rtl="0"/>
          <a:endParaRPr lang="en-US" noProof="0" dirty="0"/>
        </a:p>
      </dgm:t>
    </dgm:pt>
    <dgm:pt modelId="{9B905830-9EF8-4FD0-88BF-6DC2B938E938}">
      <dgm:prSet/>
      <dgm:spPr/>
      <dgm:t>
        <a:bodyPr rtlCol="0"/>
        <a:lstStyle/>
        <a:p>
          <a:pPr rtl="0">
            <a:defRPr b="1"/>
          </a:pPr>
          <a:r>
            <a:rPr lang="tr" noProof="0" dirty="0"/>
            <a:t>2019</a:t>
          </a:r>
        </a:p>
      </dgm:t>
    </dgm:pt>
    <dgm:pt modelId="{00B9FE74-C21B-4FA5-B32E-7AACAAEB6778}" type="parTrans" cxnId="{D29068A5-5A19-4B85-BFD4-931C9BF7B561}">
      <dgm:prSet/>
      <dgm:spPr/>
      <dgm:t>
        <a:bodyPr rtlCol="0"/>
        <a:lstStyle/>
        <a:p>
          <a:pPr rtl="0"/>
          <a:endParaRPr lang="en-US" noProof="0" dirty="0"/>
        </a:p>
      </dgm:t>
    </dgm:pt>
    <dgm:pt modelId="{DCFA57D1-132B-4CD6-977E-4CD867B26080}" type="sibTrans" cxnId="{D29068A5-5A19-4B85-BFD4-931C9BF7B561}">
      <dgm:prSet/>
      <dgm:spPr/>
      <dgm:t>
        <a:bodyPr rtlCol="0"/>
        <a:lstStyle/>
        <a:p>
          <a:pPr rtl="0"/>
          <a:endParaRPr lang="en-US" noProof="0" dirty="0"/>
        </a:p>
      </dgm:t>
    </dgm:pt>
    <dgm:pt modelId="{C997BD41-7B53-496D-BE02-0CBD125D077B}">
      <dgm:prSet/>
      <dgm:spPr/>
      <dgm:t>
        <a:bodyPr rtlCol="0"/>
        <a:lstStyle/>
        <a:p>
          <a:pPr algn="ctr" rtl="0"/>
          <a:r>
            <a:rPr lang="tr" noProof="0" dirty="0"/>
            <a:t>THISCOVERME®</a:t>
          </a:r>
          <a:endParaRPr lang="en-US" noProof="0" dirty="0">
            <a:solidFill>
              <a:schemeClr val="tx1"/>
            </a:solidFill>
          </a:endParaRPr>
        </a:p>
      </dgm:t>
    </dgm:pt>
    <dgm:pt modelId="{4EE92BB3-C849-4BCA-9891-BF30A957465B}" type="parTrans" cxnId="{470359A6-8511-4870-AF57-0C7B070CD5C5}">
      <dgm:prSet/>
      <dgm:spPr/>
      <dgm:t>
        <a:bodyPr rtlCol="0"/>
        <a:lstStyle/>
        <a:p>
          <a:pPr rtl="0"/>
          <a:endParaRPr lang="en-US" noProof="0" dirty="0"/>
        </a:p>
      </dgm:t>
    </dgm:pt>
    <dgm:pt modelId="{66766538-822B-4166-89A7-7B7950B23653}" type="sibTrans" cxnId="{470359A6-8511-4870-AF57-0C7B070CD5C5}">
      <dgm:prSet/>
      <dgm:spPr/>
      <dgm:t>
        <a:bodyPr rtlCol="0"/>
        <a:lstStyle/>
        <a:p>
          <a:pPr rtl="0"/>
          <a:endParaRPr lang="en-US" noProof="0" dirty="0"/>
        </a:p>
      </dgm:t>
    </dgm:pt>
    <dgm:pt modelId="{59F7D939-9AE6-4E47-AFA6-6697BDB0206C}" type="pres">
      <dgm:prSet presAssocID="{CEDCC7E3-EB00-4B97-8DAC-35E6BE4220D7}" presName="root" presStyleCnt="0">
        <dgm:presLayoutVars>
          <dgm:chMax/>
          <dgm:chPref/>
          <dgm:animLvl val="lvl"/>
        </dgm:presLayoutVars>
      </dgm:prSet>
      <dgm:spPr/>
    </dgm:pt>
    <dgm:pt modelId="{877224AC-0F40-4374-837F-1FADA95A4A1A}" type="pres">
      <dgm:prSet presAssocID="{CEDCC7E3-EB00-4B97-8DAC-35E6BE4220D7}" presName="divider" presStyleLbl="node1" presStyleIdx="0" presStyleCnt="1" custLinFactNeighborY="0"/>
      <dgm:spPr/>
    </dgm:pt>
    <dgm:pt modelId="{E3ADF1A5-B8F8-4E95-89D0-EA998874955F}" type="pres">
      <dgm:prSet presAssocID="{CEDCC7E3-EB00-4B97-8DAC-35E6BE4220D7}" presName="nodes" presStyleCnt="0">
        <dgm:presLayoutVars>
          <dgm:chMax/>
          <dgm:chPref/>
          <dgm:animLvl val="lvl"/>
        </dgm:presLayoutVars>
      </dgm:prSet>
      <dgm:spPr/>
    </dgm:pt>
    <dgm:pt modelId="{2B6C1DDB-0D65-49D3-8F15-502157AE58D0}" type="pres">
      <dgm:prSet presAssocID="{1540F11B-7FAC-42B1-B9E0-CFEF1401CD1C}" presName="composite" presStyleCnt="0"/>
      <dgm:spPr/>
    </dgm:pt>
    <dgm:pt modelId="{C8EA71CB-3630-4D04-9928-0B3A8B035E55}" type="pres">
      <dgm:prSet presAssocID="{1540F11B-7FAC-42B1-B9E0-CFEF1401CD1C}" presName="L1TextContainer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8D9A23B2-017E-4E33-BC56-A4C65346A023}" type="pres">
      <dgm:prSet presAssocID="{1540F11B-7FAC-42B1-B9E0-CFEF1401CD1C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E8127732-2EDD-4C1B-A870-5B4C59E3C832}" type="pres">
      <dgm:prSet presAssocID="{1540F11B-7FAC-42B1-B9E0-CFEF1401CD1C}" presName="L2TextContainer" presStyleLbl="bgAccFollowNode1" presStyleIdx="0" presStyleCnt="3"/>
      <dgm:spPr/>
    </dgm:pt>
    <dgm:pt modelId="{33342D70-3988-4A5A-BC7D-E79596430931}" type="pres">
      <dgm:prSet presAssocID="{1540F11B-7FAC-42B1-B9E0-CFEF1401CD1C}" presName="FlexibleEmptyPlaceHolder" presStyleCnt="0"/>
      <dgm:spPr/>
    </dgm:pt>
    <dgm:pt modelId="{141B2EB2-D277-4762-8C08-1D0629CBFD31}" type="pres">
      <dgm:prSet presAssocID="{1540F11B-7FAC-42B1-B9E0-CFEF1401CD1C}" presName="ConnectLine" presStyleLbl="alignNode1" presStyleIdx="0" presStyleCnt="3"/>
      <dgm:spPr>
        <a:solidFill>
          <a:schemeClr val="accent2">
            <a:hueOff val="953895"/>
            <a:satOff val="-21764"/>
            <a:lumOff val="8039"/>
            <a:alphaOff val="0"/>
          </a:schemeClr>
        </a:solidFill>
        <a:ln w="635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dash"/>
        </a:ln>
        <a:effectLst/>
      </dgm:spPr>
    </dgm:pt>
    <dgm:pt modelId="{691F0E67-5203-4D52-8736-D02A92E50EF8}" type="pres">
      <dgm:prSet presAssocID="{1540F11B-7FAC-42B1-B9E0-CFEF1401CD1C}" presName="ConnectorPoint" presStyleLbl="fgAcc1" presStyleIdx="0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FE4CDF4C-D31F-47E8-9D4A-D6C6E0B1E82D}" type="pres">
      <dgm:prSet presAssocID="{1540F11B-7FAC-42B1-B9E0-CFEF1401CD1C}" presName="EmptyPlaceHolder" presStyleCnt="0"/>
      <dgm:spPr/>
    </dgm:pt>
    <dgm:pt modelId="{24236F6F-4FCF-4579-AAA9-272828C97174}" type="pres">
      <dgm:prSet presAssocID="{DE3F497E-9298-44AD-B1FC-47303CD8222B}" presName="spaceBetweenRectangles" presStyleCnt="0"/>
      <dgm:spPr/>
    </dgm:pt>
    <dgm:pt modelId="{47F6B780-0BA1-42A8-8D64-9F2EFA4D6FB9}" type="pres">
      <dgm:prSet presAssocID="{75C6FF8B-112F-44D8-B641-A08B6DBB25D9}" presName="composite" presStyleCnt="0"/>
      <dgm:spPr/>
    </dgm:pt>
    <dgm:pt modelId="{680EBAD4-7EB0-4B57-80F2-8A459C050254}" type="pres">
      <dgm:prSet presAssocID="{75C6FF8B-112F-44D8-B641-A08B6DBB25D9}" presName="L1TextContainer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A50A6DD-EA2E-4CCA-A4FE-C81F64CB15F5}" type="pres">
      <dgm:prSet presAssocID="{75C6FF8B-112F-44D8-B641-A08B6DBB25D9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91659FDF-0BC1-474A-B09F-10E50FF7C308}" type="pres">
      <dgm:prSet presAssocID="{75C6FF8B-112F-44D8-B641-A08B6DBB25D9}" presName="L2TextContainer" presStyleLbl="bgAccFollowNode1" presStyleIdx="1" presStyleCnt="3"/>
      <dgm:spPr/>
    </dgm:pt>
    <dgm:pt modelId="{5AC81321-78AF-42F6-95B2-668E9B190B39}" type="pres">
      <dgm:prSet presAssocID="{75C6FF8B-112F-44D8-B641-A08B6DBB25D9}" presName="FlexibleEmptyPlaceHolder" presStyleCnt="0"/>
      <dgm:spPr/>
    </dgm:pt>
    <dgm:pt modelId="{6AE6B695-3712-4C82-9B2C-F82BBD26B283}" type="pres">
      <dgm:prSet presAssocID="{75C6FF8B-112F-44D8-B641-A08B6DBB25D9}" presName="ConnectLine" presStyleLbl="alignNode1" presStyleIdx="1" presStyleCnt="3"/>
      <dgm:spPr>
        <a:solidFill>
          <a:schemeClr val="accent2">
            <a:hueOff val="1430842"/>
            <a:satOff val="-32646"/>
            <a:lumOff val="12059"/>
            <a:alphaOff val="0"/>
          </a:schemeClr>
        </a:solidFill>
        <a:ln w="6350" cap="flat" cmpd="sng" algn="ctr">
          <a:solidFill>
            <a:schemeClr val="accent2">
              <a:hueOff val="1430842"/>
              <a:satOff val="-32646"/>
              <a:lumOff val="12059"/>
              <a:alphaOff val="0"/>
            </a:schemeClr>
          </a:solidFill>
          <a:prstDash val="dash"/>
        </a:ln>
        <a:effectLst/>
      </dgm:spPr>
    </dgm:pt>
    <dgm:pt modelId="{2074D97D-E803-43DD-9808-D5A7B7E19402}" type="pres">
      <dgm:prSet presAssocID="{75C6FF8B-112F-44D8-B641-A08B6DBB25D9}" presName="ConnectorPoint" presStyleLbl="fgAcc1" presStyleIdx="1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D3C4B601-D025-4CD9-964F-515BCEDC8829}" type="pres">
      <dgm:prSet presAssocID="{75C6FF8B-112F-44D8-B641-A08B6DBB25D9}" presName="EmptyPlaceHolder" presStyleCnt="0"/>
      <dgm:spPr/>
    </dgm:pt>
    <dgm:pt modelId="{7D22A4F6-B7E5-413B-9389-1335F8010026}" type="pres">
      <dgm:prSet presAssocID="{C6A7A279-F97F-4810-B643-8169FD784C25}" presName="spaceBetweenRectangles" presStyleCnt="0"/>
      <dgm:spPr/>
    </dgm:pt>
    <dgm:pt modelId="{757FE313-5B40-4A1D-91FE-4C74204FD3A0}" type="pres">
      <dgm:prSet presAssocID="{9B905830-9EF8-4FD0-88BF-6DC2B938E938}" presName="composite" presStyleCnt="0"/>
      <dgm:spPr/>
    </dgm:pt>
    <dgm:pt modelId="{B74630E5-93CE-4062-B511-6B3933F048E4}" type="pres">
      <dgm:prSet presAssocID="{9B905830-9EF8-4FD0-88BF-6DC2B938E938}" presName="L1TextContainer" presStyleLbl="revTx" presStyleIdx="2" presStyleCnt="3">
        <dgm:presLayoutVars>
          <dgm:chMax val="1"/>
          <dgm:chPref val="1"/>
          <dgm:bulletEnabled val="1"/>
        </dgm:presLayoutVars>
      </dgm:prSet>
      <dgm:spPr/>
    </dgm:pt>
    <dgm:pt modelId="{10168BA2-E0D9-4F66-972C-719145E573A3}" type="pres">
      <dgm:prSet presAssocID="{9B905830-9EF8-4FD0-88BF-6DC2B938E938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4D98A3A5-20C3-4E9F-A44A-25FA359002E4}" type="pres">
      <dgm:prSet presAssocID="{9B905830-9EF8-4FD0-88BF-6DC2B938E938}" presName="L2TextContainer" presStyleLbl="bgAccFollowNode1" presStyleIdx="2" presStyleCnt="3"/>
      <dgm:spPr/>
    </dgm:pt>
    <dgm:pt modelId="{D3CB2A46-135D-467D-B749-89D7FFD15FCF}" type="pres">
      <dgm:prSet presAssocID="{9B905830-9EF8-4FD0-88BF-6DC2B938E938}" presName="FlexibleEmptyPlaceHolder" presStyleCnt="0"/>
      <dgm:spPr/>
    </dgm:pt>
    <dgm:pt modelId="{0B3FEEA6-1BBC-426E-8D10-755F2E816982}" type="pres">
      <dgm:prSet presAssocID="{9B905830-9EF8-4FD0-88BF-6DC2B938E938}" presName="ConnectLine" presStyleLbl="alignNode1" presStyleIdx="2" presStyleCnt="3"/>
      <dgm:spPr>
        <a:solidFill>
          <a:schemeClr val="accent2">
            <a:hueOff val="1907789"/>
            <a:satOff val="-43528"/>
            <a:lumOff val="16079"/>
            <a:alphaOff val="0"/>
          </a:schemeClr>
        </a:solidFill>
        <a:ln w="635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dash"/>
        </a:ln>
        <a:effectLst/>
      </dgm:spPr>
    </dgm:pt>
    <dgm:pt modelId="{2903F0E1-3274-4720-8D81-68FE2ABA61B1}" type="pres">
      <dgm:prSet presAssocID="{9B905830-9EF8-4FD0-88BF-6DC2B938E938}" presName="ConnectorPoint" presStyleLbl="fgAcc1" presStyleIdx="2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CB18883C-36DF-4D8B-90C0-D847C7C1AE4C}" type="pres">
      <dgm:prSet presAssocID="{9B905830-9EF8-4FD0-88BF-6DC2B938E938}" presName="EmptyPlaceHolder" presStyleCnt="0"/>
      <dgm:spPr/>
    </dgm:pt>
  </dgm:ptLst>
  <dgm:cxnLst>
    <dgm:cxn modelId="{A9FD4129-B8A7-430A-9603-76003BD5771B}" type="presOf" srcId="{CEDCC7E3-EB00-4B97-8DAC-35E6BE4220D7}" destId="{59F7D939-9AE6-4E47-AFA6-6697BDB0206C}" srcOrd="0" destOrd="0" presId="urn:microsoft.com/office/officeart/2017/3/layout/HorizontalPathTimeline"/>
    <dgm:cxn modelId="{C4830F33-5BD9-43DC-9DF6-D1BD48753C1C}" srcId="{1540F11B-7FAC-42B1-B9E0-CFEF1401CD1C}" destId="{CCA67903-E57C-46B6-AFA0-09584D0DAAA4}" srcOrd="0" destOrd="0" parTransId="{D95E9F23-179C-45E6-9863-F2C54FEBA974}" sibTransId="{BF26BFF8-7E5D-4D69-93D0-ED1437DEE752}"/>
    <dgm:cxn modelId="{24DD085C-90C2-4293-89DC-5584A857EF94}" srcId="{CEDCC7E3-EB00-4B97-8DAC-35E6BE4220D7}" destId="{75C6FF8B-112F-44D8-B641-A08B6DBB25D9}" srcOrd="1" destOrd="0" parTransId="{4ADD8ED3-6B30-4D18-A954-B661A191684C}" sibTransId="{C6A7A279-F97F-4810-B643-8169FD784C25}"/>
    <dgm:cxn modelId="{4DA7524A-539E-42D7-BB92-41C46F29C70C}" srcId="{75C6FF8B-112F-44D8-B641-A08B6DBB25D9}" destId="{6C16D55C-96AF-479F-9313-42BE6F637450}" srcOrd="0" destOrd="0" parTransId="{5AAA404F-65AA-48CD-A64B-60D170B36AC6}" sibTransId="{C0F49D6F-32E0-4401-A07F-DFB6CC93AE3D}"/>
    <dgm:cxn modelId="{D329D06B-D964-408F-898B-0BD513717111}" type="presOf" srcId="{6C16D55C-96AF-479F-9313-42BE6F637450}" destId="{91659FDF-0BC1-474A-B09F-10E50FF7C308}" srcOrd="0" destOrd="0" presId="urn:microsoft.com/office/officeart/2017/3/layout/HorizontalPathTimeline"/>
    <dgm:cxn modelId="{52A67452-6828-411F-B32D-38ED737D2A4B}" type="presOf" srcId="{1540F11B-7FAC-42B1-B9E0-CFEF1401CD1C}" destId="{C8EA71CB-3630-4D04-9928-0B3A8B035E55}" srcOrd="0" destOrd="0" presId="urn:microsoft.com/office/officeart/2017/3/layout/HorizontalPathTimeline"/>
    <dgm:cxn modelId="{112D7D74-849E-4CB1-9368-C4AE1AB7A2D6}" type="presOf" srcId="{75C6FF8B-112F-44D8-B641-A08B6DBB25D9}" destId="{680EBAD4-7EB0-4B57-80F2-8A459C050254}" srcOrd="0" destOrd="0" presId="urn:microsoft.com/office/officeart/2017/3/layout/HorizontalPathTimeline"/>
    <dgm:cxn modelId="{B2E93985-D058-4E24-93BD-9C4EE47692B1}" type="presOf" srcId="{CCA67903-E57C-46B6-AFA0-09584D0DAAA4}" destId="{E8127732-2EDD-4C1B-A870-5B4C59E3C832}" srcOrd="0" destOrd="0" presId="urn:microsoft.com/office/officeart/2017/3/layout/HorizontalPathTimeline"/>
    <dgm:cxn modelId="{FF3636A0-0045-457E-AAB1-6982148D6323}" srcId="{CEDCC7E3-EB00-4B97-8DAC-35E6BE4220D7}" destId="{1540F11B-7FAC-42B1-B9E0-CFEF1401CD1C}" srcOrd="0" destOrd="0" parTransId="{09D1AA5B-90BD-4E78-A6A5-2263DB549D61}" sibTransId="{DE3F497E-9298-44AD-B1FC-47303CD8222B}"/>
    <dgm:cxn modelId="{D29068A5-5A19-4B85-BFD4-931C9BF7B561}" srcId="{CEDCC7E3-EB00-4B97-8DAC-35E6BE4220D7}" destId="{9B905830-9EF8-4FD0-88BF-6DC2B938E938}" srcOrd="2" destOrd="0" parTransId="{00B9FE74-C21B-4FA5-B32E-7AACAAEB6778}" sibTransId="{DCFA57D1-132B-4CD6-977E-4CD867B26080}"/>
    <dgm:cxn modelId="{470359A6-8511-4870-AF57-0C7B070CD5C5}" srcId="{9B905830-9EF8-4FD0-88BF-6DC2B938E938}" destId="{C997BD41-7B53-496D-BE02-0CBD125D077B}" srcOrd="0" destOrd="0" parTransId="{4EE92BB3-C849-4BCA-9891-BF30A957465B}" sibTransId="{66766538-822B-4166-89A7-7B7950B23653}"/>
    <dgm:cxn modelId="{B4C80CB3-7F82-4DF2-B8E8-D8931E73B563}" type="presOf" srcId="{C997BD41-7B53-496D-BE02-0CBD125D077B}" destId="{4D98A3A5-20C3-4E9F-A44A-25FA359002E4}" srcOrd="0" destOrd="0" presId="urn:microsoft.com/office/officeart/2017/3/layout/HorizontalPathTimeline"/>
    <dgm:cxn modelId="{815ABCD3-862A-456D-A233-AACF9D001107}" type="presOf" srcId="{9B905830-9EF8-4FD0-88BF-6DC2B938E938}" destId="{B74630E5-93CE-4062-B511-6B3933F048E4}" srcOrd="0" destOrd="0" presId="urn:microsoft.com/office/officeart/2017/3/layout/HorizontalPathTimeline"/>
    <dgm:cxn modelId="{E98A5A35-38A2-4264-950C-11566612FBBC}" type="presParOf" srcId="{59F7D939-9AE6-4E47-AFA6-6697BDB0206C}" destId="{877224AC-0F40-4374-837F-1FADA95A4A1A}" srcOrd="0" destOrd="0" presId="urn:microsoft.com/office/officeart/2017/3/layout/HorizontalPathTimeline"/>
    <dgm:cxn modelId="{59DF9275-A4A3-4C83-B020-25EE6801A9C3}" type="presParOf" srcId="{59F7D939-9AE6-4E47-AFA6-6697BDB0206C}" destId="{E3ADF1A5-B8F8-4E95-89D0-EA998874955F}" srcOrd="1" destOrd="0" presId="urn:microsoft.com/office/officeart/2017/3/layout/HorizontalPathTimeline"/>
    <dgm:cxn modelId="{03E00BD9-3ED4-43E2-91C5-E5EE9EF27E24}" type="presParOf" srcId="{E3ADF1A5-B8F8-4E95-89D0-EA998874955F}" destId="{2B6C1DDB-0D65-49D3-8F15-502157AE58D0}" srcOrd="0" destOrd="0" presId="urn:microsoft.com/office/officeart/2017/3/layout/HorizontalPathTimeline"/>
    <dgm:cxn modelId="{497C562C-6F6C-470A-A3C2-AD4111DB3C92}" type="presParOf" srcId="{2B6C1DDB-0D65-49D3-8F15-502157AE58D0}" destId="{C8EA71CB-3630-4D04-9928-0B3A8B035E55}" srcOrd="0" destOrd="0" presId="urn:microsoft.com/office/officeart/2017/3/layout/HorizontalPathTimeline"/>
    <dgm:cxn modelId="{E59ECDBE-AE87-496B-B4E3-5ADC060639B6}" type="presParOf" srcId="{2B6C1DDB-0D65-49D3-8F15-502157AE58D0}" destId="{8D9A23B2-017E-4E33-BC56-A4C65346A023}" srcOrd="1" destOrd="0" presId="urn:microsoft.com/office/officeart/2017/3/layout/HorizontalPathTimeline"/>
    <dgm:cxn modelId="{02FCA082-6C72-419C-A258-890293DE1D25}" type="presParOf" srcId="{8D9A23B2-017E-4E33-BC56-A4C65346A023}" destId="{E8127732-2EDD-4C1B-A870-5B4C59E3C832}" srcOrd="0" destOrd="0" presId="urn:microsoft.com/office/officeart/2017/3/layout/HorizontalPathTimeline"/>
    <dgm:cxn modelId="{686EF1D6-29D8-48E8-8045-DCCC638D10F6}" type="presParOf" srcId="{8D9A23B2-017E-4E33-BC56-A4C65346A023}" destId="{33342D70-3988-4A5A-BC7D-E79596430931}" srcOrd="1" destOrd="0" presId="urn:microsoft.com/office/officeart/2017/3/layout/HorizontalPathTimeline"/>
    <dgm:cxn modelId="{C5EE5583-98A1-4533-8590-B4C71EA52C9D}" type="presParOf" srcId="{2B6C1DDB-0D65-49D3-8F15-502157AE58D0}" destId="{141B2EB2-D277-4762-8C08-1D0629CBFD31}" srcOrd="2" destOrd="0" presId="urn:microsoft.com/office/officeart/2017/3/layout/HorizontalPathTimeline"/>
    <dgm:cxn modelId="{491F0961-9D8F-44A8-B2B3-A6D5C475D78F}" type="presParOf" srcId="{2B6C1DDB-0D65-49D3-8F15-502157AE58D0}" destId="{691F0E67-5203-4D52-8736-D02A92E50EF8}" srcOrd="3" destOrd="0" presId="urn:microsoft.com/office/officeart/2017/3/layout/HorizontalPathTimeline"/>
    <dgm:cxn modelId="{8B76A329-6DE5-49F5-ABFC-62DFD705343D}" type="presParOf" srcId="{2B6C1DDB-0D65-49D3-8F15-502157AE58D0}" destId="{FE4CDF4C-D31F-47E8-9D4A-D6C6E0B1E82D}" srcOrd="4" destOrd="0" presId="urn:microsoft.com/office/officeart/2017/3/layout/HorizontalPathTimeline"/>
    <dgm:cxn modelId="{6A1714B4-5E65-47B6-9EDE-D9A47F427B3A}" type="presParOf" srcId="{E3ADF1A5-B8F8-4E95-89D0-EA998874955F}" destId="{24236F6F-4FCF-4579-AAA9-272828C97174}" srcOrd="1" destOrd="0" presId="urn:microsoft.com/office/officeart/2017/3/layout/HorizontalPathTimeline"/>
    <dgm:cxn modelId="{67DACEBC-5846-4B67-AB47-92121C9702F0}" type="presParOf" srcId="{E3ADF1A5-B8F8-4E95-89D0-EA998874955F}" destId="{47F6B780-0BA1-42A8-8D64-9F2EFA4D6FB9}" srcOrd="2" destOrd="0" presId="urn:microsoft.com/office/officeart/2017/3/layout/HorizontalPathTimeline"/>
    <dgm:cxn modelId="{C4ABCB24-825B-49BD-A806-AED6EFAEC68C}" type="presParOf" srcId="{47F6B780-0BA1-42A8-8D64-9F2EFA4D6FB9}" destId="{680EBAD4-7EB0-4B57-80F2-8A459C050254}" srcOrd="0" destOrd="0" presId="urn:microsoft.com/office/officeart/2017/3/layout/HorizontalPathTimeline"/>
    <dgm:cxn modelId="{B7811EB8-BC3A-403B-B9A9-4D5E2E200FD5}" type="presParOf" srcId="{47F6B780-0BA1-42A8-8D64-9F2EFA4D6FB9}" destId="{DA50A6DD-EA2E-4CCA-A4FE-C81F64CB15F5}" srcOrd="1" destOrd="0" presId="urn:microsoft.com/office/officeart/2017/3/layout/HorizontalPathTimeline"/>
    <dgm:cxn modelId="{D8BB2036-2440-46C9-8230-ADF53E2737E1}" type="presParOf" srcId="{DA50A6DD-EA2E-4CCA-A4FE-C81F64CB15F5}" destId="{91659FDF-0BC1-474A-B09F-10E50FF7C308}" srcOrd="0" destOrd="0" presId="urn:microsoft.com/office/officeart/2017/3/layout/HorizontalPathTimeline"/>
    <dgm:cxn modelId="{176052BD-6A5A-4074-AB59-F0F1E0C24854}" type="presParOf" srcId="{DA50A6DD-EA2E-4CCA-A4FE-C81F64CB15F5}" destId="{5AC81321-78AF-42F6-95B2-668E9B190B39}" srcOrd="1" destOrd="0" presId="urn:microsoft.com/office/officeart/2017/3/layout/HorizontalPathTimeline"/>
    <dgm:cxn modelId="{7A457D44-F0F2-4035-BAAE-DA6971C8FD6F}" type="presParOf" srcId="{47F6B780-0BA1-42A8-8D64-9F2EFA4D6FB9}" destId="{6AE6B695-3712-4C82-9B2C-F82BBD26B283}" srcOrd="2" destOrd="0" presId="urn:microsoft.com/office/officeart/2017/3/layout/HorizontalPathTimeline"/>
    <dgm:cxn modelId="{DF1E8CE1-363E-4F28-8D58-8658E1774215}" type="presParOf" srcId="{47F6B780-0BA1-42A8-8D64-9F2EFA4D6FB9}" destId="{2074D97D-E803-43DD-9808-D5A7B7E19402}" srcOrd="3" destOrd="0" presId="urn:microsoft.com/office/officeart/2017/3/layout/HorizontalPathTimeline"/>
    <dgm:cxn modelId="{49095464-BB72-4576-A574-1CE4151ACE9F}" type="presParOf" srcId="{47F6B780-0BA1-42A8-8D64-9F2EFA4D6FB9}" destId="{D3C4B601-D025-4CD9-964F-515BCEDC8829}" srcOrd="4" destOrd="0" presId="urn:microsoft.com/office/officeart/2017/3/layout/HorizontalPathTimeline"/>
    <dgm:cxn modelId="{A90F2494-8E29-459E-B5EC-479697003CED}" type="presParOf" srcId="{E3ADF1A5-B8F8-4E95-89D0-EA998874955F}" destId="{7D22A4F6-B7E5-413B-9389-1335F8010026}" srcOrd="3" destOrd="0" presId="urn:microsoft.com/office/officeart/2017/3/layout/HorizontalPathTimeline"/>
    <dgm:cxn modelId="{14B1D615-29FB-4AC6-AA5D-7AA8886748DC}" type="presParOf" srcId="{E3ADF1A5-B8F8-4E95-89D0-EA998874955F}" destId="{757FE313-5B40-4A1D-91FE-4C74204FD3A0}" srcOrd="4" destOrd="0" presId="urn:microsoft.com/office/officeart/2017/3/layout/HorizontalPathTimeline"/>
    <dgm:cxn modelId="{0C401A0B-D341-4B46-B3AC-0B914C5BDB18}" type="presParOf" srcId="{757FE313-5B40-4A1D-91FE-4C74204FD3A0}" destId="{B74630E5-93CE-4062-B511-6B3933F048E4}" srcOrd="0" destOrd="0" presId="urn:microsoft.com/office/officeart/2017/3/layout/HorizontalPathTimeline"/>
    <dgm:cxn modelId="{0E2752B0-9038-4B76-BF12-60B91C3DF08F}" type="presParOf" srcId="{757FE313-5B40-4A1D-91FE-4C74204FD3A0}" destId="{10168BA2-E0D9-4F66-972C-719145E573A3}" srcOrd="1" destOrd="0" presId="urn:microsoft.com/office/officeart/2017/3/layout/HorizontalPathTimeline"/>
    <dgm:cxn modelId="{9739B57D-E08D-4E0C-A7FB-F499451D62C7}" type="presParOf" srcId="{10168BA2-E0D9-4F66-972C-719145E573A3}" destId="{4D98A3A5-20C3-4E9F-A44A-25FA359002E4}" srcOrd="0" destOrd="0" presId="urn:microsoft.com/office/officeart/2017/3/layout/HorizontalPathTimeline"/>
    <dgm:cxn modelId="{5984CC48-FAA3-44B5-A31C-D9F62BA86C28}" type="presParOf" srcId="{10168BA2-E0D9-4F66-972C-719145E573A3}" destId="{D3CB2A46-135D-467D-B749-89D7FFD15FCF}" srcOrd="1" destOrd="0" presId="urn:microsoft.com/office/officeart/2017/3/layout/HorizontalPathTimeline"/>
    <dgm:cxn modelId="{31FEE9BE-2B31-425C-B9EB-4E9F1C907939}" type="presParOf" srcId="{757FE313-5B40-4A1D-91FE-4C74204FD3A0}" destId="{0B3FEEA6-1BBC-426E-8D10-755F2E816982}" srcOrd="2" destOrd="0" presId="urn:microsoft.com/office/officeart/2017/3/layout/HorizontalPathTimeline"/>
    <dgm:cxn modelId="{9A507E3C-6B43-4628-9F1C-614466182BF9}" type="presParOf" srcId="{757FE313-5B40-4A1D-91FE-4C74204FD3A0}" destId="{2903F0E1-3274-4720-8D81-68FE2ABA61B1}" srcOrd="3" destOrd="0" presId="urn:microsoft.com/office/officeart/2017/3/layout/HorizontalPathTimeline"/>
    <dgm:cxn modelId="{F25C6B9C-D18E-4422-A76E-A4D936819D36}" type="presParOf" srcId="{757FE313-5B40-4A1D-91FE-4C74204FD3A0}" destId="{CB18883C-36DF-4D8B-90C0-D847C7C1AE4C}" srcOrd="4" destOrd="0" presId="urn:microsoft.com/office/officeart/2017/3/layout/HorizontalPath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F87A5-3BEF-461B-802A-E529126A29B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A21D2C5-ADF4-45DF-83C2-F580B1EB16AE}">
      <dgm:prSet phldrT="[Metin]" phldr="0"/>
      <dgm:spPr/>
      <dgm:t>
        <a:bodyPr/>
        <a:lstStyle/>
        <a:p>
          <a:pPr rtl="0"/>
          <a:r>
            <a:rPr lang="tr-TR" dirty="0"/>
            <a:t>ödül bazlı</a:t>
          </a:r>
          <a:r>
            <a:rPr lang="tr-TR" dirty="0">
              <a:latin typeface="Trebuchet MS" panose="020B0603020202020204"/>
            </a:rPr>
            <a:t> </a:t>
          </a:r>
          <a:r>
            <a:rPr lang="tr-TR" dirty="0"/>
            <a:t>platformlar</a:t>
          </a:r>
        </a:p>
      </dgm:t>
    </dgm:pt>
    <dgm:pt modelId="{5433D3C9-3278-4234-AC93-B96A496B1047}" type="parTrans" cxnId="{FFED3708-2574-4ACF-900E-37EF6C7FE4F5}">
      <dgm:prSet/>
      <dgm:spPr/>
      <dgm:t>
        <a:bodyPr/>
        <a:lstStyle/>
        <a:p>
          <a:endParaRPr lang="tr-TR"/>
        </a:p>
      </dgm:t>
    </dgm:pt>
    <dgm:pt modelId="{496169D9-1F00-45A5-8361-3ACAD37C0C00}" type="sibTrans" cxnId="{FFED3708-2574-4ACF-900E-37EF6C7FE4F5}">
      <dgm:prSet/>
      <dgm:spPr/>
      <dgm:t>
        <a:bodyPr/>
        <a:lstStyle/>
        <a:p>
          <a:endParaRPr lang="tr-TR"/>
        </a:p>
      </dgm:t>
    </dgm:pt>
    <dgm:pt modelId="{5134E842-3529-4B70-AE64-4B5232509D58}">
      <dgm:prSet phldr="0"/>
      <dgm:spPr/>
      <dgm:t>
        <a:bodyPr/>
        <a:lstStyle/>
        <a:p>
          <a:pPr rtl="0"/>
          <a:r>
            <a:rPr lang="tr-TR" dirty="0"/>
            <a:t>bağış bazlı</a:t>
          </a:r>
          <a:r>
            <a:rPr lang="tr-TR" dirty="0">
              <a:latin typeface="Trebuchet MS" panose="020B0603020202020204"/>
            </a:rPr>
            <a:t> </a:t>
          </a:r>
          <a:r>
            <a:rPr lang="tr-TR" dirty="0"/>
            <a:t>platformlar</a:t>
          </a:r>
        </a:p>
      </dgm:t>
    </dgm:pt>
    <dgm:pt modelId="{E7418782-843E-4CD0-80B9-05ACB1BCE2DB}" type="parTrans" cxnId="{AFEA7F43-0E37-4894-BA30-654685E63117}">
      <dgm:prSet/>
      <dgm:spPr/>
    </dgm:pt>
    <dgm:pt modelId="{6FAC60A3-4F7A-41FE-A3FC-4F4908F131B9}" type="sibTrans" cxnId="{AFEA7F43-0E37-4894-BA30-654685E63117}">
      <dgm:prSet/>
      <dgm:spPr/>
    </dgm:pt>
    <dgm:pt modelId="{1B33A62E-2BBE-47FD-A064-D7A1CB5FAEA4}">
      <dgm:prSet phldr="0"/>
      <dgm:spPr/>
      <dgm:t>
        <a:bodyPr/>
        <a:lstStyle/>
        <a:p>
          <a:pPr rtl="0"/>
          <a:r>
            <a:rPr lang="tr-TR" dirty="0"/>
            <a:t>hisse bazlı</a:t>
          </a:r>
          <a:r>
            <a:rPr lang="tr-TR" dirty="0">
              <a:latin typeface="Trebuchet MS" panose="020B0603020202020204"/>
            </a:rPr>
            <a:t>  </a:t>
          </a:r>
          <a:r>
            <a:rPr lang="tr-TR" dirty="0"/>
            <a:t>platformlar</a:t>
          </a:r>
        </a:p>
      </dgm:t>
    </dgm:pt>
    <dgm:pt modelId="{5D088712-DD88-4C9F-B8E8-0953681D8EC0}" type="parTrans" cxnId="{42337827-9598-45BB-A8EE-BE5335A8DF31}">
      <dgm:prSet/>
      <dgm:spPr/>
    </dgm:pt>
    <dgm:pt modelId="{C524E5E7-0F5A-4788-803C-B9D2C892526A}" type="sibTrans" cxnId="{42337827-9598-45BB-A8EE-BE5335A8DF31}">
      <dgm:prSet/>
      <dgm:spPr/>
    </dgm:pt>
    <dgm:pt modelId="{B5E31390-3200-4DBB-AC79-DF6618FB9C2C}">
      <dgm:prSet phldr="0"/>
      <dgm:spPr/>
      <dgm:t>
        <a:bodyPr/>
        <a:lstStyle/>
        <a:p>
          <a:r>
            <a:rPr lang="tr-TR" dirty="0"/>
            <a:t>borç bazlı platformlar</a:t>
          </a:r>
        </a:p>
      </dgm:t>
    </dgm:pt>
    <dgm:pt modelId="{CD4AC715-0378-40B8-A69D-D6F0F50C62BE}" type="parTrans" cxnId="{75C26C4F-CE32-4A44-8A88-1BD3EBDBF3A7}">
      <dgm:prSet/>
      <dgm:spPr/>
    </dgm:pt>
    <dgm:pt modelId="{BCE5CD03-453B-4156-B38B-A651F1BE7FCC}" type="sibTrans" cxnId="{75C26C4F-CE32-4A44-8A88-1BD3EBDBF3A7}">
      <dgm:prSet/>
      <dgm:spPr/>
    </dgm:pt>
    <dgm:pt modelId="{E76C9952-15FF-489A-A131-949B329A2153}" type="pres">
      <dgm:prSet presAssocID="{5A7F87A5-3BEF-461B-802A-E529126A29B8}" presName="linear" presStyleCnt="0">
        <dgm:presLayoutVars>
          <dgm:dir/>
          <dgm:animLvl val="lvl"/>
          <dgm:resizeHandles val="exact"/>
        </dgm:presLayoutVars>
      </dgm:prSet>
      <dgm:spPr/>
    </dgm:pt>
    <dgm:pt modelId="{84690E70-2242-4B0A-9C14-70442BCD445D}" type="pres">
      <dgm:prSet presAssocID="{EA21D2C5-ADF4-45DF-83C2-F580B1EB16AE}" presName="parentLin" presStyleCnt="0"/>
      <dgm:spPr/>
    </dgm:pt>
    <dgm:pt modelId="{29368708-417C-4E31-900D-85F2F2F0A15F}" type="pres">
      <dgm:prSet presAssocID="{EA21D2C5-ADF4-45DF-83C2-F580B1EB16AE}" presName="parentLeftMargin" presStyleLbl="node1" presStyleIdx="0" presStyleCnt="4"/>
      <dgm:spPr/>
    </dgm:pt>
    <dgm:pt modelId="{367C1788-D35A-4E47-BA81-F64BACFAA20C}" type="pres">
      <dgm:prSet presAssocID="{EA21D2C5-ADF4-45DF-83C2-F580B1EB16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E1E1065-E0A6-4477-9946-79A9AA2C2ED7}" type="pres">
      <dgm:prSet presAssocID="{EA21D2C5-ADF4-45DF-83C2-F580B1EB16AE}" presName="negativeSpace" presStyleCnt="0"/>
      <dgm:spPr/>
    </dgm:pt>
    <dgm:pt modelId="{D0085CA8-5FD9-4BF0-8960-D3AC76285228}" type="pres">
      <dgm:prSet presAssocID="{EA21D2C5-ADF4-45DF-83C2-F580B1EB16AE}" presName="childText" presStyleLbl="conFgAcc1" presStyleIdx="0" presStyleCnt="4">
        <dgm:presLayoutVars>
          <dgm:bulletEnabled val="1"/>
        </dgm:presLayoutVars>
      </dgm:prSet>
      <dgm:spPr/>
    </dgm:pt>
    <dgm:pt modelId="{16152238-1BE6-4BF2-A90B-BB89AC3E74F1}" type="pres">
      <dgm:prSet presAssocID="{496169D9-1F00-45A5-8361-3ACAD37C0C00}" presName="spaceBetweenRectangles" presStyleCnt="0"/>
      <dgm:spPr/>
    </dgm:pt>
    <dgm:pt modelId="{4DF36937-CCC2-46B3-8125-05C6F2E25FD4}" type="pres">
      <dgm:prSet presAssocID="{5134E842-3529-4B70-AE64-4B5232509D58}" presName="parentLin" presStyleCnt="0"/>
      <dgm:spPr/>
    </dgm:pt>
    <dgm:pt modelId="{14E32A7A-E007-4D47-A385-77163CE4ECC7}" type="pres">
      <dgm:prSet presAssocID="{5134E842-3529-4B70-AE64-4B5232509D58}" presName="parentLeftMargin" presStyleLbl="node1" presStyleIdx="0" presStyleCnt="4"/>
      <dgm:spPr/>
    </dgm:pt>
    <dgm:pt modelId="{59753D9F-4FEC-4371-AE5C-823EF206296F}" type="pres">
      <dgm:prSet presAssocID="{5134E842-3529-4B70-AE64-4B5232509D5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E63B64-A9C2-4C7F-90E3-0C3C4068B70E}" type="pres">
      <dgm:prSet presAssocID="{5134E842-3529-4B70-AE64-4B5232509D58}" presName="negativeSpace" presStyleCnt="0"/>
      <dgm:spPr/>
    </dgm:pt>
    <dgm:pt modelId="{48E8377B-2BC5-4BB9-AD95-1E205EF13AB4}" type="pres">
      <dgm:prSet presAssocID="{5134E842-3529-4B70-AE64-4B5232509D58}" presName="childText" presStyleLbl="conFgAcc1" presStyleIdx="1" presStyleCnt="4">
        <dgm:presLayoutVars>
          <dgm:bulletEnabled val="1"/>
        </dgm:presLayoutVars>
      </dgm:prSet>
      <dgm:spPr/>
    </dgm:pt>
    <dgm:pt modelId="{FEB4BB24-D2FF-4155-8B51-500794D9C30E}" type="pres">
      <dgm:prSet presAssocID="{6FAC60A3-4F7A-41FE-A3FC-4F4908F131B9}" presName="spaceBetweenRectangles" presStyleCnt="0"/>
      <dgm:spPr/>
    </dgm:pt>
    <dgm:pt modelId="{F92213B9-4A63-479A-B03D-4BB551FAB160}" type="pres">
      <dgm:prSet presAssocID="{1B33A62E-2BBE-47FD-A064-D7A1CB5FAEA4}" presName="parentLin" presStyleCnt="0"/>
      <dgm:spPr/>
    </dgm:pt>
    <dgm:pt modelId="{8EEA8D7E-B526-4FD8-BEA7-A8A1E9023988}" type="pres">
      <dgm:prSet presAssocID="{1B33A62E-2BBE-47FD-A064-D7A1CB5FAEA4}" presName="parentLeftMargin" presStyleLbl="node1" presStyleIdx="1" presStyleCnt="4"/>
      <dgm:spPr/>
    </dgm:pt>
    <dgm:pt modelId="{B0B14025-7A95-44A6-83C8-5C5A71C0AB58}" type="pres">
      <dgm:prSet presAssocID="{1B33A62E-2BBE-47FD-A064-D7A1CB5FAE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260D35-FE74-4025-8784-5FA4F874DB46}" type="pres">
      <dgm:prSet presAssocID="{1B33A62E-2BBE-47FD-A064-D7A1CB5FAEA4}" presName="negativeSpace" presStyleCnt="0"/>
      <dgm:spPr/>
    </dgm:pt>
    <dgm:pt modelId="{BADE0B23-D6C0-4943-B93A-EAE7C491EE1F}" type="pres">
      <dgm:prSet presAssocID="{1B33A62E-2BBE-47FD-A064-D7A1CB5FAEA4}" presName="childText" presStyleLbl="conFgAcc1" presStyleIdx="2" presStyleCnt="4">
        <dgm:presLayoutVars>
          <dgm:bulletEnabled val="1"/>
        </dgm:presLayoutVars>
      </dgm:prSet>
      <dgm:spPr/>
    </dgm:pt>
    <dgm:pt modelId="{F4B307ED-7D66-4C0A-B361-A8D738F4E95E}" type="pres">
      <dgm:prSet presAssocID="{C524E5E7-0F5A-4788-803C-B9D2C892526A}" presName="spaceBetweenRectangles" presStyleCnt="0"/>
      <dgm:spPr/>
    </dgm:pt>
    <dgm:pt modelId="{6EE986A9-3A34-4E65-8CC2-59B757746826}" type="pres">
      <dgm:prSet presAssocID="{B5E31390-3200-4DBB-AC79-DF6618FB9C2C}" presName="parentLin" presStyleCnt="0"/>
      <dgm:spPr/>
    </dgm:pt>
    <dgm:pt modelId="{559587D5-8FCF-41D1-AA9A-2DC454E48612}" type="pres">
      <dgm:prSet presAssocID="{B5E31390-3200-4DBB-AC79-DF6618FB9C2C}" presName="parentLeftMargin" presStyleLbl="node1" presStyleIdx="2" presStyleCnt="4"/>
      <dgm:spPr/>
    </dgm:pt>
    <dgm:pt modelId="{90B8EF7E-B1BD-4870-BA23-89438144D595}" type="pres">
      <dgm:prSet presAssocID="{B5E31390-3200-4DBB-AC79-DF6618FB9C2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134E4A9-9D75-4673-9CB4-F0FEDE6D9907}" type="pres">
      <dgm:prSet presAssocID="{B5E31390-3200-4DBB-AC79-DF6618FB9C2C}" presName="negativeSpace" presStyleCnt="0"/>
      <dgm:spPr/>
    </dgm:pt>
    <dgm:pt modelId="{D3CE02CB-F8EB-4236-9FC6-C3670EC6A7BD}" type="pres">
      <dgm:prSet presAssocID="{B5E31390-3200-4DBB-AC79-DF6618FB9C2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FED3708-2574-4ACF-900E-37EF6C7FE4F5}" srcId="{5A7F87A5-3BEF-461B-802A-E529126A29B8}" destId="{EA21D2C5-ADF4-45DF-83C2-F580B1EB16AE}" srcOrd="0" destOrd="0" parTransId="{5433D3C9-3278-4234-AC93-B96A496B1047}" sibTransId="{496169D9-1F00-45A5-8361-3ACAD37C0C00}"/>
    <dgm:cxn modelId="{22AC7F0A-9687-4A21-8F9E-0672AB8F0909}" type="presOf" srcId="{1B33A62E-2BBE-47FD-A064-D7A1CB5FAEA4}" destId="{B0B14025-7A95-44A6-83C8-5C5A71C0AB58}" srcOrd="1" destOrd="0" presId="urn:microsoft.com/office/officeart/2005/8/layout/list1"/>
    <dgm:cxn modelId="{42337827-9598-45BB-A8EE-BE5335A8DF31}" srcId="{5A7F87A5-3BEF-461B-802A-E529126A29B8}" destId="{1B33A62E-2BBE-47FD-A064-D7A1CB5FAEA4}" srcOrd="2" destOrd="0" parTransId="{5D088712-DD88-4C9F-B8E8-0953681D8EC0}" sibTransId="{C524E5E7-0F5A-4788-803C-B9D2C892526A}"/>
    <dgm:cxn modelId="{AFEA7F43-0E37-4894-BA30-654685E63117}" srcId="{5A7F87A5-3BEF-461B-802A-E529126A29B8}" destId="{5134E842-3529-4B70-AE64-4B5232509D58}" srcOrd="1" destOrd="0" parTransId="{E7418782-843E-4CD0-80B9-05ACB1BCE2DB}" sibTransId="{6FAC60A3-4F7A-41FE-A3FC-4F4908F131B9}"/>
    <dgm:cxn modelId="{75C26C4F-CE32-4A44-8A88-1BD3EBDBF3A7}" srcId="{5A7F87A5-3BEF-461B-802A-E529126A29B8}" destId="{B5E31390-3200-4DBB-AC79-DF6618FB9C2C}" srcOrd="3" destOrd="0" parTransId="{CD4AC715-0378-40B8-A69D-D6F0F50C62BE}" sibTransId="{BCE5CD03-453B-4156-B38B-A651F1BE7FCC}"/>
    <dgm:cxn modelId="{F1780486-5CA3-4924-9929-9642AA378817}" type="presOf" srcId="{1B33A62E-2BBE-47FD-A064-D7A1CB5FAEA4}" destId="{8EEA8D7E-B526-4FD8-BEA7-A8A1E9023988}" srcOrd="0" destOrd="0" presId="urn:microsoft.com/office/officeart/2005/8/layout/list1"/>
    <dgm:cxn modelId="{36D1B1AB-D54D-468B-B52D-E8A0DE5812DB}" type="presOf" srcId="{EA21D2C5-ADF4-45DF-83C2-F580B1EB16AE}" destId="{29368708-417C-4E31-900D-85F2F2F0A15F}" srcOrd="0" destOrd="0" presId="urn:microsoft.com/office/officeart/2005/8/layout/list1"/>
    <dgm:cxn modelId="{AEA4B0BC-8234-4723-9BB3-DF149FAB2BDE}" type="presOf" srcId="{B5E31390-3200-4DBB-AC79-DF6618FB9C2C}" destId="{90B8EF7E-B1BD-4870-BA23-89438144D595}" srcOrd="1" destOrd="0" presId="urn:microsoft.com/office/officeart/2005/8/layout/list1"/>
    <dgm:cxn modelId="{B85A96C6-4078-4E78-B9DA-5F3CDED46938}" type="presOf" srcId="{EA21D2C5-ADF4-45DF-83C2-F580B1EB16AE}" destId="{367C1788-D35A-4E47-BA81-F64BACFAA20C}" srcOrd="1" destOrd="0" presId="urn:microsoft.com/office/officeart/2005/8/layout/list1"/>
    <dgm:cxn modelId="{46CD7FD4-C5D4-4B1C-B2A1-9819CCEEDCA7}" type="presOf" srcId="{B5E31390-3200-4DBB-AC79-DF6618FB9C2C}" destId="{559587D5-8FCF-41D1-AA9A-2DC454E48612}" srcOrd="0" destOrd="0" presId="urn:microsoft.com/office/officeart/2005/8/layout/list1"/>
    <dgm:cxn modelId="{268E6BF4-AE3D-4221-96B5-DB3635D31B8E}" type="presOf" srcId="{5134E842-3529-4B70-AE64-4B5232509D58}" destId="{14E32A7A-E007-4D47-A385-77163CE4ECC7}" srcOrd="0" destOrd="0" presId="urn:microsoft.com/office/officeart/2005/8/layout/list1"/>
    <dgm:cxn modelId="{60A1F7FB-EAA7-4678-BF35-39417D5FBC08}" type="presOf" srcId="{5A7F87A5-3BEF-461B-802A-E529126A29B8}" destId="{E76C9952-15FF-489A-A131-949B329A2153}" srcOrd="0" destOrd="0" presId="urn:microsoft.com/office/officeart/2005/8/layout/list1"/>
    <dgm:cxn modelId="{A7C6FDFE-0020-4C29-B724-986F71FC4F73}" type="presOf" srcId="{5134E842-3529-4B70-AE64-4B5232509D58}" destId="{59753D9F-4FEC-4371-AE5C-823EF206296F}" srcOrd="1" destOrd="0" presId="urn:microsoft.com/office/officeart/2005/8/layout/list1"/>
    <dgm:cxn modelId="{51253CFB-03E0-449B-8256-0E7D44D73112}" type="presParOf" srcId="{E76C9952-15FF-489A-A131-949B329A2153}" destId="{84690E70-2242-4B0A-9C14-70442BCD445D}" srcOrd="0" destOrd="0" presId="urn:microsoft.com/office/officeart/2005/8/layout/list1"/>
    <dgm:cxn modelId="{CEBBE907-1E0E-42CA-A0B5-5EEB4A3E4B29}" type="presParOf" srcId="{84690E70-2242-4B0A-9C14-70442BCD445D}" destId="{29368708-417C-4E31-900D-85F2F2F0A15F}" srcOrd="0" destOrd="0" presId="urn:microsoft.com/office/officeart/2005/8/layout/list1"/>
    <dgm:cxn modelId="{A3FC31E1-17BD-4703-A86C-F06A4578C08C}" type="presParOf" srcId="{84690E70-2242-4B0A-9C14-70442BCD445D}" destId="{367C1788-D35A-4E47-BA81-F64BACFAA20C}" srcOrd="1" destOrd="0" presId="urn:microsoft.com/office/officeart/2005/8/layout/list1"/>
    <dgm:cxn modelId="{85DA6237-262E-4255-9F67-D5734982F55F}" type="presParOf" srcId="{E76C9952-15FF-489A-A131-949B329A2153}" destId="{4E1E1065-E0A6-4477-9946-79A9AA2C2ED7}" srcOrd="1" destOrd="0" presId="urn:microsoft.com/office/officeart/2005/8/layout/list1"/>
    <dgm:cxn modelId="{8ADD5C6A-0854-4519-B6EF-355F07AA8306}" type="presParOf" srcId="{E76C9952-15FF-489A-A131-949B329A2153}" destId="{D0085CA8-5FD9-4BF0-8960-D3AC76285228}" srcOrd="2" destOrd="0" presId="urn:microsoft.com/office/officeart/2005/8/layout/list1"/>
    <dgm:cxn modelId="{C68F9660-65BD-46BC-BE33-222F3270C520}" type="presParOf" srcId="{E76C9952-15FF-489A-A131-949B329A2153}" destId="{16152238-1BE6-4BF2-A90B-BB89AC3E74F1}" srcOrd="3" destOrd="0" presId="urn:microsoft.com/office/officeart/2005/8/layout/list1"/>
    <dgm:cxn modelId="{4B35EEAB-25FC-4964-A54C-C7CEF4873000}" type="presParOf" srcId="{E76C9952-15FF-489A-A131-949B329A2153}" destId="{4DF36937-CCC2-46B3-8125-05C6F2E25FD4}" srcOrd="4" destOrd="0" presId="urn:microsoft.com/office/officeart/2005/8/layout/list1"/>
    <dgm:cxn modelId="{FF8A7346-832C-4B76-A107-76F0792789A9}" type="presParOf" srcId="{4DF36937-CCC2-46B3-8125-05C6F2E25FD4}" destId="{14E32A7A-E007-4D47-A385-77163CE4ECC7}" srcOrd="0" destOrd="0" presId="urn:microsoft.com/office/officeart/2005/8/layout/list1"/>
    <dgm:cxn modelId="{21CB7229-34B6-4009-9FB3-695FFDB620EA}" type="presParOf" srcId="{4DF36937-CCC2-46B3-8125-05C6F2E25FD4}" destId="{59753D9F-4FEC-4371-AE5C-823EF206296F}" srcOrd="1" destOrd="0" presId="urn:microsoft.com/office/officeart/2005/8/layout/list1"/>
    <dgm:cxn modelId="{C67484B0-EC7E-44F8-9C00-4B9CA4F7A150}" type="presParOf" srcId="{E76C9952-15FF-489A-A131-949B329A2153}" destId="{EFE63B64-A9C2-4C7F-90E3-0C3C4068B70E}" srcOrd="5" destOrd="0" presId="urn:microsoft.com/office/officeart/2005/8/layout/list1"/>
    <dgm:cxn modelId="{6F387BEB-5428-47A7-B654-22D33A97295E}" type="presParOf" srcId="{E76C9952-15FF-489A-A131-949B329A2153}" destId="{48E8377B-2BC5-4BB9-AD95-1E205EF13AB4}" srcOrd="6" destOrd="0" presId="urn:microsoft.com/office/officeart/2005/8/layout/list1"/>
    <dgm:cxn modelId="{AD22ACD1-96A8-4591-BC06-36194C1D849E}" type="presParOf" srcId="{E76C9952-15FF-489A-A131-949B329A2153}" destId="{FEB4BB24-D2FF-4155-8B51-500794D9C30E}" srcOrd="7" destOrd="0" presId="urn:microsoft.com/office/officeart/2005/8/layout/list1"/>
    <dgm:cxn modelId="{94DA0758-F91F-4E02-B874-E2586180D37B}" type="presParOf" srcId="{E76C9952-15FF-489A-A131-949B329A2153}" destId="{F92213B9-4A63-479A-B03D-4BB551FAB160}" srcOrd="8" destOrd="0" presId="urn:microsoft.com/office/officeart/2005/8/layout/list1"/>
    <dgm:cxn modelId="{1E5F71ED-74EF-4A87-9C8E-D61FB8646E33}" type="presParOf" srcId="{F92213B9-4A63-479A-B03D-4BB551FAB160}" destId="{8EEA8D7E-B526-4FD8-BEA7-A8A1E9023988}" srcOrd="0" destOrd="0" presId="urn:microsoft.com/office/officeart/2005/8/layout/list1"/>
    <dgm:cxn modelId="{4F6132C1-293F-4740-A54B-9746CF1CC35C}" type="presParOf" srcId="{F92213B9-4A63-479A-B03D-4BB551FAB160}" destId="{B0B14025-7A95-44A6-83C8-5C5A71C0AB58}" srcOrd="1" destOrd="0" presId="urn:microsoft.com/office/officeart/2005/8/layout/list1"/>
    <dgm:cxn modelId="{06C24F84-AC5F-48F0-8BC7-6B880B520698}" type="presParOf" srcId="{E76C9952-15FF-489A-A131-949B329A2153}" destId="{1E260D35-FE74-4025-8784-5FA4F874DB46}" srcOrd="9" destOrd="0" presId="urn:microsoft.com/office/officeart/2005/8/layout/list1"/>
    <dgm:cxn modelId="{D22845E7-F68F-4D43-8AE2-099236C553DE}" type="presParOf" srcId="{E76C9952-15FF-489A-A131-949B329A2153}" destId="{BADE0B23-D6C0-4943-B93A-EAE7C491EE1F}" srcOrd="10" destOrd="0" presId="urn:microsoft.com/office/officeart/2005/8/layout/list1"/>
    <dgm:cxn modelId="{41D844EE-A18E-4110-830D-0813E528F28F}" type="presParOf" srcId="{E76C9952-15FF-489A-A131-949B329A2153}" destId="{F4B307ED-7D66-4C0A-B361-A8D738F4E95E}" srcOrd="11" destOrd="0" presId="urn:microsoft.com/office/officeart/2005/8/layout/list1"/>
    <dgm:cxn modelId="{7EBA32B3-D5FF-4815-ADE9-09687262B65E}" type="presParOf" srcId="{E76C9952-15FF-489A-A131-949B329A2153}" destId="{6EE986A9-3A34-4E65-8CC2-59B757746826}" srcOrd="12" destOrd="0" presId="urn:microsoft.com/office/officeart/2005/8/layout/list1"/>
    <dgm:cxn modelId="{7B5B44CE-8D65-41CC-9C01-A1E9ED777A29}" type="presParOf" srcId="{6EE986A9-3A34-4E65-8CC2-59B757746826}" destId="{559587D5-8FCF-41D1-AA9A-2DC454E48612}" srcOrd="0" destOrd="0" presId="urn:microsoft.com/office/officeart/2005/8/layout/list1"/>
    <dgm:cxn modelId="{2B896B90-1483-47B4-8C5B-E5DE35899281}" type="presParOf" srcId="{6EE986A9-3A34-4E65-8CC2-59B757746826}" destId="{90B8EF7E-B1BD-4870-BA23-89438144D595}" srcOrd="1" destOrd="0" presId="urn:microsoft.com/office/officeart/2005/8/layout/list1"/>
    <dgm:cxn modelId="{6930DCBC-2068-4919-ABE5-ABD7BD6F1C6B}" type="presParOf" srcId="{E76C9952-15FF-489A-A131-949B329A2153}" destId="{D134E4A9-9D75-4673-9CB4-F0FEDE6D9907}" srcOrd="13" destOrd="0" presId="urn:microsoft.com/office/officeart/2005/8/layout/list1"/>
    <dgm:cxn modelId="{35046D05-E63C-4420-8BC0-EF503035DCBC}" type="presParOf" srcId="{E76C9952-15FF-489A-A131-949B329A2153}" destId="{D3CE02CB-F8EB-4236-9FC6-C3670EC6A7B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A71CB-3630-4D04-9928-0B3A8B035E55}">
      <dsp:nvSpPr>
        <dsp:cNvPr id="0" name=""/>
        <dsp:cNvSpPr/>
      </dsp:nvSpPr>
      <dsp:spPr>
        <a:xfrm>
          <a:off x="257095" y="2903572"/>
          <a:ext cx="2056764" cy="610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" sz="2000" kern="1200" noProof="0" dirty="0"/>
            <a:t>2001</a:t>
          </a:r>
        </a:p>
      </dsp:txBody>
      <dsp:txXfrm>
        <a:off x="257095" y="2903572"/>
        <a:ext cx="2056764" cy="610993"/>
      </dsp:txXfrm>
    </dsp:sp>
    <dsp:sp modelId="{877224AC-0F40-4374-837F-1FADA95A4A1A}">
      <dsp:nvSpPr>
        <dsp:cNvPr id="0" name=""/>
        <dsp:cNvSpPr/>
      </dsp:nvSpPr>
      <dsp:spPr>
        <a:xfrm>
          <a:off x="0" y="2595372"/>
          <a:ext cx="5141912" cy="216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27732-2EDD-4C1B-A870-5B4C59E3C832}">
      <dsp:nvSpPr>
        <dsp:cNvPr id="0" name=""/>
        <dsp:cNvSpPr/>
      </dsp:nvSpPr>
      <dsp:spPr>
        <a:xfrm>
          <a:off x="154257" y="921897"/>
          <a:ext cx="2262441" cy="7542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noProof="0" dirty="0"/>
            <a:t>DOKUZ EYLÜL ÜNİVERSİTESİ</a:t>
          </a:r>
          <a:endParaRPr lang="en-US" sz="1500" kern="1200" noProof="0" dirty="0"/>
        </a:p>
      </dsp:txBody>
      <dsp:txXfrm>
        <a:off x="154257" y="921897"/>
        <a:ext cx="2262441" cy="754279"/>
      </dsp:txXfrm>
    </dsp:sp>
    <dsp:sp modelId="{141B2EB2-D277-4762-8C08-1D0629CBFD31}">
      <dsp:nvSpPr>
        <dsp:cNvPr id="0" name=""/>
        <dsp:cNvSpPr/>
      </dsp:nvSpPr>
      <dsp:spPr>
        <a:xfrm>
          <a:off x="1285477" y="1676177"/>
          <a:ext cx="0" cy="919194"/>
        </a:xfrm>
        <a:prstGeom prst="line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635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EBAD4-7EB0-4B57-80F2-8A459C050254}">
      <dsp:nvSpPr>
        <dsp:cNvPr id="0" name=""/>
        <dsp:cNvSpPr/>
      </dsp:nvSpPr>
      <dsp:spPr>
        <a:xfrm>
          <a:off x="1542573" y="1892458"/>
          <a:ext cx="2056764" cy="610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" sz="2000" kern="1200" noProof="0" dirty="0"/>
            <a:t>2018</a:t>
          </a:r>
        </a:p>
      </dsp:txBody>
      <dsp:txXfrm>
        <a:off x="1542573" y="1892458"/>
        <a:ext cx="2056764" cy="610993"/>
      </dsp:txXfrm>
    </dsp:sp>
    <dsp:sp modelId="{91659FDF-0BC1-474A-B09F-10E50FF7C308}">
      <dsp:nvSpPr>
        <dsp:cNvPr id="0" name=""/>
        <dsp:cNvSpPr/>
      </dsp:nvSpPr>
      <dsp:spPr>
        <a:xfrm>
          <a:off x="1439735" y="3730847"/>
          <a:ext cx="2262441" cy="754279"/>
        </a:xfrm>
        <a:prstGeom prst="rect">
          <a:avLst/>
        </a:prstGeom>
        <a:solidFill>
          <a:schemeClr val="accent2">
            <a:tint val="40000"/>
            <a:alpha val="90000"/>
            <a:hueOff val="-644897"/>
            <a:satOff val="13789"/>
            <a:lumOff val="93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44897"/>
              <a:satOff val="13789"/>
              <a:lumOff val="9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" sz="1500" kern="1200" noProof="0" dirty="0"/>
            <a:t>TOBB İZMİR KADIN GİRİŞİMCİLER KURULU</a:t>
          </a:r>
          <a:endParaRPr lang="en-US" sz="1500" kern="1200" noProof="0" dirty="0"/>
        </a:p>
      </dsp:txBody>
      <dsp:txXfrm>
        <a:off x="1439735" y="3730847"/>
        <a:ext cx="2262441" cy="754279"/>
      </dsp:txXfrm>
    </dsp:sp>
    <dsp:sp modelId="{6AE6B695-3712-4C82-9B2C-F82BBD26B283}">
      <dsp:nvSpPr>
        <dsp:cNvPr id="0" name=""/>
        <dsp:cNvSpPr/>
      </dsp:nvSpPr>
      <dsp:spPr>
        <a:xfrm>
          <a:off x="2570956" y="2811652"/>
          <a:ext cx="0" cy="919194"/>
        </a:xfrm>
        <a:prstGeom prst="line">
          <a:avLst/>
        </a:prstGeom>
        <a:solidFill>
          <a:schemeClr val="accent2">
            <a:hueOff val="1430842"/>
            <a:satOff val="-32646"/>
            <a:lumOff val="12059"/>
            <a:alphaOff val="0"/>
          </a:schemeClr>
        </a:solidFill>
        <a:ln w="6350" cap="flat" cmpd="sng" algn="ctr">
          <a:solidFill>
            <a:schemeClr val="accent2">
              <a:hueOff val="1430842"/>
              <a:satOff val="-32646"/>
              <a:lumOff val="12059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F0E67-5203-4D52-8736-D02A92E50EF8}">
      <dsp:nvSpPr>
        <dsp:cNvPr id="0" name=""/>
        <dsp:cNvSpPr/>
      </dsp:nvSpPr>
      <dsp:spPr>
        <a:xfrm>
          <a:off x="1217890" y="2635924"/>
          <a:ext cx="135175" cy="1351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4D97D-E803-43DD-9808-D5A7B7E19402}">
      <dsp:nvSpPr>
        <dsp:cNvPr id="0" name=""/>
        <dsp:cNvSpPr/>
      </dsp:nvSpPr>
      <dsp:spPr>
        <a:xfrm>
          <a:off x="2503368" y="2635924"/>
          <a:ext cx="135175" cy="1351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630E5-93CE-4062-B511-6B3933F048E4}">
      <dsp:nvSpPr>
        <dsp:cNvPr id="0" name=""/>
        <dsp:cNvSpPr/>
      </dsp:nvSpPr>
      <dsp:spPr>
        <a:xfrm>
          <a:off x="2828051" y="2903572"/>
          <a:ext cx="2056764" cy="610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" sz="2000" kern="1200" noProof="0" dirty="0"/>
            <a:t>2019</a:t>
          </a:r>
        </a:p>
      </dsp:txBody>
      <dsp:txXfrm>
        <a:off x="2828051" y="2903572"/>
        <a:ext cx="2056764" cy="610993"/>
      </dsp:txXfrm>
    </dsp:sp>
    <dsp:sp modelId="{4D98A3A5-20C3-4E9F-A44A-25FA359002E4}">
      <dsp:nvSpPr>
        <dsp:cNvPr id="0" name=""/>
        <dsp:cNvSpPr/>
      </dsp:nvSpPr>
      <dsp:spPr>
        <a:xfrm>
          <a:off x="2725213" y="921897"/>
          <a:ext cx="2262441" cy="754279"/>
        </a:xfrm>
        <a:prstGeom prst="rect">
          <a:avLst/>
        </a:prstGeom>
        <a:solidFill>
          <a:schemeClr val="accent2">
            <a:tint val="40000"/>
            <a:alpha val="90000"/>
            <a:hueOff val="-1289795"/>
            <a:satOff val="27577"/>
            <a:lumOff val="18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89795"/>
              <a:satOff val="27577"/>
              <a:lumOff val="1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" sz="1500" kern="1200" noProof="0" dirty="0"/>
            <a:t>THISCOVERME®</a:t>
          </a:r>
          <a:endParaRPr lang="en-US" sz="1500" kern="1200" noProof="0" dirty="0">
            <a:solidFill>
              <a:schemeClr val="tx1"/>
            </a:solidFill>
          </a:endParaRPr>
        </a:p>
      </dsp:txBody>
      <dsp:txXfrm>
        <a:off x="2725213" y="921897"/>
        <a:ext cx="2262441" cy="754279"/>
      </dsp:txXfrm>
    </dsp:sp>
    <dsp:sp modelId="{0B3FEEA6-1BBC-426E-8D10-755F2E816982}">
      <dsp:nvSpPr>
        <dsp:cNvPr id="0" name=""/>
        <dsp:cNvSpPr/>
      </dsp:nvSpPr>
      <dsp:spPr>
        <a:xfrm>
          <a:off x="3856434" y="1676177"/>
          <a:ext cx="0" cy="919194"/>
        </a:xfrm>
        <a:prstGeom prst="line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635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3F0E1-3274-4720-8D81-68FE2ABA61B1}">
      <dsp:nvSpPr>
        <dsp:cNvPr id="0" name=""/>
        <dsp:cNvSpPr/>
      </dsp:nvSpPr>
      <dsp:spPr>
        <a:xfrm>
          <a:off x="3788846" y="2635924"/>
          <a:ext cx="135175" cy="1351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85CA8-5FD9-4BF0-8960-D3AC76285228}">
      <dsp:nvSpPr>
        <dsp:cNvPr id="0" name=""/>
        <dsp:cNvSpPr/>
      </dsp:nvSpPr>
      <dsp:spPr>
        <a:xfrm>
          <a:off x="0" y="347708"/>
          <a:ext cx="515982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C1788-D35A-4E47-BA81-F64BACFAA20C}">
      <dsp:nvSpPr>
        <dsp:cNvPr id="0" name=""/>
        <dsp:cNvSpPr/>
      </dsp:nvSpPr>
      <dsp:spPr>
        <a:xfrm>
          <a:off x="257991" y="22988"/>
          <a:ext cx="3611879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520" tIns="0" rIns="136520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ödül bazlı</a:t>
          </a:r>
          <a:r>
            <a:rPr lang="tr-TR" sz="2200" kern="1200" dirty="0">
              <a:latin typeface="Trebuchet MS" panose="020B0603020202020204"/>
            </a:rPr>
            <a:t> </a:t>
          </a:r>
          <a:r>
            <a:rPr lang="tr-TR" sz="2200" kern="1200" dirty="0"/>
            <a:t>platformlar</a:t>
          </a:r>
        </a:p>
      </dsp:txBody>
      <dsp:txXfrm>
        <a:off x="289694" y="54691"/>
        <a:ext cx="3548473" cy="586034"/>
      </dsp:txXfrm>
    </dsp:sp>
    <dsp:sp modelId="{48E8377B-2BC5-4BB9-AD95-1E205EF13AB4}">
      <dsp:nvSpPr>
        <dsp:cNvPr id="0" name=""/>
        <dsp:cNvSpPr/>
      </dsp:nvSpPr>
      <dsp:spPr>
        <a:xfrm>
          <a:off x="0" y="1345628"/>
          <a:ext cx="515982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02"/>
              <a:satOff val="2104"/>
              <a:lumOff val="5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53D9F-4FEC-4371-AE5C-823EF206296F}">
      <dsp:nvSpPr>
        <dsp:cNvPr id="0" name=""/>
        <dsp:cNvSpPr/>
      </dsp:nvSpPr>
      <dsp:spPr>
        <a:xfrm>
          <a:off x="257991" y="1020908"/>
          <a:ext cx="3611879" cy="649440"/>
        </a:xfrm>
        <a:prstGeom prst="roundRect">
          <a:avLst/>
        </a:prstGeom>
        <a:solidFill>
          <a:schemeClr val="accent3">
            <a:hueOff val="802"/>
            <a:satOff val="2104"/>
            <a:lumOff val="5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520" tIns="0" rIns="136520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bağış bazlı</a:t>
          </a:r>
          <a:r>
            <a:rPr lang="tr-TR" sz="2200" kern="1200" dirty="0">
              <a:latin typeface="Trebuchet MS" panose="020B0603020202020204"/>
            </a:rPr>
            <a:t> </a:t>
          </a:r>
          <a:r>
            <a:rPr lang="tr-TR" sz="2200" kern="1200" dirty="0"/>
            <a:t>platformlar</a:t>
          </a:r>
        </a:p>
      </dsp:txBody>
      <dsp:txXfrm>
        <a:off x="289694" y="1052611"/>
        <a:ext cx="3548473" cy="586034"/>
      </dsp:txXfrm>
    </dsp:sp>
    <dsp:sp modelId="{BADE0B23-D6C0-4943-B93A-EAE7C491EE1F}">
      <dsp:nvSpPr>
        <dsp:cNvPr id="0" name=""/>
        <dsp:cNvSpPr/>
      </dsp:nvSpPr>
      <dsp:spPr>
        <a:xfrm>
          <a:off x="0" y="2343548"/>
          <a:ext cx="515982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05"/>
              <a:satOff val="4208"/>
              <a:lumOff val="10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14025-7A95-44A6-83C8-5C5A71C0AB58}">
      <dsp:nvSpPr>
        <dsp:cNvPr id="0" name=""/>
        <dsp:cNvSpPr/>
      </dsp:nvSpPr>
      <dsp:spPr>
        <a:xfrm>
          <a:off x="257991" y="2018828"/>
          <a:ext cx="3611879" cy="649440"/>
        </a:xfrm>
        <a:prstGeom prst="roundRect">
          <a:avLst/>
        </a:prstGeom>
        <a:solidFill>
          <a:schemeClr val="accent3">
            <a:hueOff val="1605"/>
            <a:satOff val="4208"/>
            <a:lumOff val="10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520" tIns="0" rIns="136520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hisse bazlı</a:t>
          </a:r>
          <a:r>
            <a:rPr lang="tr-TR" sz="2200" kern="1200" dirty="0">
              <a:latin typeface="Trebuchet MS" panose="020B0603020202020204"/>
            </a:rPr>
            <a:t>  </a:t>
          </a:r>
          <a:r>
            <a:rPr lang="tr-TR" sz="2200" kern="1200" dirty="0"/>
            <a:t>platformlar</a:t>
          </a:r>
        </a:p>
      </dsp:txBody>
      <dsp:txXfrm>
        <a:off x="289694" y="2050531"/>
        <a:ext cx="3548473" cy="586034"/>
      </dsp:txXfrm>
    </dsp:sp>
    <dsp:sp modelId="{D3CE02CB-F8EB-4236-9FC6-C3670EC6A7BD}">
      <dsp:nvSpPr>
        <dsp:cNvPr id="0" name=""/>
        <dsp:cNvSpPr/>
      </dsp:nvSpPr>
      <dsp:spPr>
        <a:xfrm>
          <a:off x="0" y="3341468"/>
          <a:ext cx="515982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407"/>
              <a:satOff val="6312"/>
              <a:lumOff val="1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8EF7E-B1BD-4870-BA23-89438144D595}">
      <dsp:nvSpPr>
        <dsp:cNvPr id="0" name=""/>
        <dsp:cNvSpPr/>
      </dsp:nvSpPr>
      <dsp:spPr>
        <a:xfrm>
          <a:off x="257991" y="3016748"/>
          <a:ext cx="3611879" cy="649440"/>
        </a:xfrm>
        <a:prstGeom prst="roundRect">
          <a:avLst/>
        </a:prstGeom>
        <a:solidFill>
          <a:schemeClr val="accent3">
            <a:hueOff val="2407"/>
            <a:satOff val="6312"/>
            <a:lumOff val="1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520" tIns="0" rIns="13652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borç bazlı platformlar</a:t>
          </a:r>
        </a:p>
      </dsp:txBody>
      <dsp:txXfrm>
        <a:off x="289694" y="3048451"/>
        <a:ext cx="3548473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PathTimeline">
  <dgm:title val="Yatay Yol Zaman Çizelgesi"/>
  <dgm:desc val="Olayların listesini kronolojik sırada göstermek için kullanın. Tarihin zaman çizgisi boyunca dairesel noktanın yanında gösterilirken, dikdörtgen şekil açıklamayı içerir. Kısa tarih biçimiyle büyük miktarda metin görüntülemek için en mükemmel SmartArt’tır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04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node1">
      <dgm:alg type="sp"/>
      <dgm:shape xmlns:r="http://schemas.openxmlformats.org/officeDocument/2006/relationships" type="rect" r:blip="" zOrderOff="2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7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7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537"/>
                <dgm:constr type="h" for="ch" forName="L1TextContainer" refType="h" fact="0.113"/>
                <dgm:constr type="w" for="ch" forName="L2TextContainerWrapper" refType="w" fact="0.88"/>
                <dgm:constr type="h" for="ch" forName="L2TextContainerWrapper" refType="h" fact="0.31"/>
                <dgm:constr type="b" for="ch" forName="L2TextContainerWrapper" refType="h" fact="0.31"/>
                <dgm:constr type="l" for="ch" forName="L2TextContainerWrapp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7"/>
                <dgm:constr type="t" for="ch" forName="ConnectLine" refType="h" fact="0.31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35"/>
                <dgm:constr type="h" for="ch" forName="L1TextContainer" refType="h" fact="0.113"/>
                <dgm:constr type="w" for="ch" forName="L2TextContainerWrapper" refType="w" fact="0.88"/>
                <dgm:constr type="h" for="ch" forName="L2TextContainerWrapper" refType="h" fact="0.31"/>
                <dgm:constr type="t" for="ch" forName="L2TextContainerWrapper" refType="h" fact="0.69"/>
                <dgm:constr type="l" for="ch" forName="L2TextContainerWrapp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7"/>
                <dgm:constr type="t" for="ch" forName="ConnectLine" refType="h" fact="0.52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</dgm:constrLst>
            </dgm:else>
          </dgm:choos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txAnchorHorz" val="ctr"/>
                  <dgm:param type="txAnchorVert" val="t"/>
                  <dgm:param type="parTxLTRAlign" val="ctr"/>
                  <dgm:param type="parTxRTLAlign" val="ctr"/>
                </dgm:alg>
              </dgm:if>
              <dgm:else name="Name89">
                <dgm:alg type="tx">
                  <dgm:param type="txAnchorHorz" val="ctr"/>
                  <dgm:param type="txAnchorVert" val="b"/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L2TextContainerWrapper" styleLbl="bgAccFollowNode1">
            <dgm:varLst>
              <dgm:chMax val="0"/>
              <dgm:chPref val="0"/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45"/>
                  <dgm:constr type="b" for="ch" forName="L2TextContainer" refType="h"/>
                  <dgm:constr type="h" for="ch" forName="FlexibleEmptyPlaceHolder" refType="h" fact="0.55"/>
                </dgm:constrLst>
              </dgm:if>
              <dgm:else name="CaseForPlacingL2TextContaineBelowDivider">
                <dgm:constrLst>
                  <dgm:constr type="h" for="ch" forName="L2TextContainer" refType="h" fact="0.45"/>
                  <dgm:constr type="h" for="ch" forName="FlexibleEmptyPlaceHolder" refType="h" fact="0.55"/>
                  <dgm:constr type="b" for="ch" forName="FlexibleEmptyPlaceHolder" refType="h"/>
                </dgm:constrLst>
              </dgm:else>
            </dgm:choose>
            <dgm:layoutNode name="L2TextContainer" styleLbl="bgAccFollowNode1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75"/>
                <dgm:constr type="rMarg" refType="primFontSz" fact="0.75"/>
                <dgm:constr type="tMarg" refType="primFontSz" fact="0.75"/>
                <dgm:constr type="bMarg" refType="primFontSz" fact="0.75"/>
              </dgm:constrLst>
              <dgm:ruleLst>
                <dgm:rule type="h" val="INF" fact="NaN" max="NaN"/>
                <dgm:rule type="primFontSz" val="11" fact="NaN" max="NaN"/>
                <dgm:rule type="secFontSz" val="9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alignNode1" moveWith="L2TextContainer">
            <dgm:alg type="sp"/>
            <dgm:shape xmlns:r="http://schemas.openxmlformats.org/officeDocument/2006/relationships" type="line" r:blip="" zOrderOff="-1">
              <dgm:adjLst/>
              <dgm:extLst>
                <a:ext uri="{B698B0E9-8C71-41B9-8309-B3DCBF30829C}">
                  <dgm1612:spPr xmlns:dgm1612="http://schemas.microsoft.com/office/drawing/2016/12/diagram">
                    <a:ln w="6350">
                      <a:prstDash val="dash"/>
                    </a:ln>
                  </dgm1612:spPr>
                </a:ext>
              </dgm:extLst>
            </dgm:shape>
            <dgm:presOf/>
            <dgm:constrLst/>
          </dgm:layoutNode>
          <dgm:layoutNode name="ConnectorPoint" styleLbl="fgAcc1" moveWith="L2TextContainer">
            <dgm:alg type="sp"/>
            <dgm:shape xmlns:r="http://schemas.openxmlformats.org/officeDocument/2006/relationships" type="ellipse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>
                      <a:noFill/>
                    </a:ln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F1AAA-D5E3-4BD2-88F7-1D5897431C4F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3BCB8-F178-4EF7-9D66-B4F4A79F8B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15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80EA6D1-6F22-46FD-AD91-FC510839F779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097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40A0-3282-AF46-A25B-94B11FCF7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5461"/>
            <a:ext cx="9144000" cy="1323439"/>
          </a:xfrm>
        </p:spPr>
        <p:txBody>
          <a:bodyPr anchor="ctr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0FFB2-0C5B-FE4F-B47B-13D16207E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9781"/>
            <a:ext cx="9144000" cy="7385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17364-C444-104A-8004-96E50289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5EEF5-0DFB-2B45-9BC6-B549F2EA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80340-C9EB-BC40-8416-F3FAB139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AFF16D-A428-EE42-B763-96EEF8ED0D2B}"/>
              </a:ext>
            </a:extLst>
          </p:cNvPr>
          <p:cNvCxnSpPr/>
          <p:nvPr userDrawn="1"/>
        </p:nvCxnSpPr>
        <p:spPr>
          <a:xfrm>
            <a:off x="5339645" y="936978"/>
            <a:ext cx="0" cy="1531584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3F09AE-0498-644B-A566-B7CF9EA97055}"/>
              </a:ext>
            </a:extLst>
          </p:cNvPr>
          <p:cNvSpPr txBox="1"/>
          <p:nvPr userDrawn="1"/>
        </p:nvSpPr>
        <p:spPr>
          <a:xfrm>
            <a:off x="5420362" y="1024007"/>
            <a:ext cx="3265310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r-TR" sz="4000" b="1" dirty="0">
                <a:solidFill>
                  <a:schemeClr val="bg2">
                    <a:lumMod val="50000"/>
                  </a:schemeClr>
                </a:solidFill>
              </a:rPr>
              <a:t>DOKUZ EYLÜL</a:t>
            </a:r>
          </a:p>
          <a:p>
            <a:r>
              <a:rPr lang="tr-TR" sz="4000" b="1" dirty="0">
                <a:solidFill>
                  <a:schemeClr val="bg2">
                    <a:lumMod val="50000"/>
                  </a:schemeClr>
                </a:solidFill>
              </a:rPr>
              <a:t>ÜNİVERSİTESİ</a:t>
            </a:r>
            <a:endParaRPr lang="tr-T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65E5B7-A235-F04F-B1DB-D6D20DDD4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8520" y="807402"/>
            <a:ext cx="166116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0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B7E1-F47F-BE43-BB2D-F88350C7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5E205-529D-6D44-B715-68A3CBA6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10153"/>
            <a:ext cx="10515600" cy="4066809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75E5-9EF6-6340-B2BB-1C112405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2DCEA-F13E-6F40-B62A-84CC2BD9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7AD2-9758-3C4F-A7A2-D0BB8CF3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CF59-36E7-5946-A383-1A5CC57CB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DB7F8D-0D72-964A-B72F-C7DB9A9D921F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6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1972A-06B9-8E4D-81B8-3FC29839D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8200" y="422031"/>
            <a:ext cx="2628900" cy="5754932"/>
          </a:xfrm>
        </p:spPr>
        <p:txBody>
          <a:bodyPr vert="horz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E875F-6BB8-2B41-A85E-C5CCDF5FB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9500" y="1811215"/>
            <a:ext cx="7734300" cy="4365748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AFD9-119B-AF4E-83CD-2AB47177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1E618-DA17-1942-BE61-C786F2DA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7508-CAB6-F24D-BC15-39E3E602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62F18-C391-694B-BC24-89E886683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BBF1-9179-C64D-AD1E-E3603236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4818-42BE-9341-8813-D6ECEB78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67FF-9A55-354D-9FC4-C4F3767D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F7C3-785A-9C4B-842F-7EF42242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32753-824F-0841-B974-E1357F2B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B2650-91C2-9148-AE66-579AABFF5D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B41ED-2589-E148-8857-F5F401EFAA28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A97B-AA58-9F4D-B4CF-89DAC6E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6723"/>
            <a:ext cx="10515600" cy="2645752"/>
          </a:xfrm>
        </p:spPr>
        <p:txBody>
          <a:bodyPr anchor="ctr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A2AAE-1413-7147-BC0D-C5870301A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0B95-3291-8442-AC39-14FA4362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CE5B-1EC9-684D-9C78-FB6DF8D4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F7736-F360-1440-8D79-731BE5C3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9DAAC-1ADA-3B40-89B1-396D76A08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6985-B0BA-624C-99C9-5E0852F8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806C-3D3C-BF4E-BB89-1485488E5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8EA71-6ED8-3042-9B9E-763FB2C5C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3093-8BFC-544C-BAAF-60372441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E5CCB-ECE1-5542-A539-A9EEDA88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4B792-505E-EE44-864D-7335BDD6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11388-D12A-9846-82CD-B4C20FD50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8F2509-A11E-F44A-88BF-A7BDEE5F022E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5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25C2-63D1-9C48-8F8C-551687CF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3175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7FC5-9A58-884C-90A6-52103D56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7F6CA-ECF4-4B46-8007-AAEC1B66C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23999-1912-4C4A-82CF-B29D2B7FC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72123-82A7-2B46-9E5C-8F23A086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BAAAF-AC55-224A-92F4-65104BF2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D44B3-474E-E64E-8FA6-86138245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C0F39-9008-1F4E-B9D1-5ABF118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67E69-6855-3A41-A6E9-05EB5A35EA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D0EFED-E962-8045-ABE7-ADCBB37222FF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097A-E315-A040-824D-70336870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56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D9908-7A0E-954F-B461-C7D68BB0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733D9-4D69-B749-94EB-5A417058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FFF3D-C0F7-8A41-A9D4-A889A1CE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A6EE4-60C8-6341-B482-2C803D53A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C50710-4690-A74E-82B3-D4C92CE5903E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43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2E811-1EA2-7A43-85EC-595D4033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03825-2867-604A-8EE3-160CF382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84306-E8EB-C24D-A62A-09EE0AC2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90F9A-CB4A-1D40-9619-68310C063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4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BBE2-61F4-514C-93A0-BCB8A37D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7783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552B-B880-5648-9CFD-713E4EEA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1F44D-0FF1-6343-862F-79609757D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B0EA9-FBF1-4548-B691-25A1FC77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3AD51-C086-8241-9678-E19D04DD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07373-8DC3-5440-B4F7-DC78B3CE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87D4C-C123-B24E-B9E3-AE6FDDDF1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2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0034-BBF6-3640-8B7E-B9041DF9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F47FA-956F-9A41-9193-BF8A98A27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FD012-0284-E14D-B467-2A243914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0D87C-547E-9540-9596-1751CEE0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6966-30AE-7E43-B333-FB1A2A0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B83D-8359-BD45-AB73-0607B44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DC743-7B7A-6B43-ABEF-92FF317BC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1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8B552-DE9A-0A42-846C-A124200F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90266-3BB0-194B-A97F-DD74C67D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DF918-DEC2-D04E-9E68-C5E8EAF3E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AA8F-9CB5-7545-9CF5-6B12F805CB74}" type="datetimeFigureOut">
              <a:rPr lang="tr-TR" smtClean="0"/>
              <a:t>31.3.2023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97D7-E5EC-A14C-9A83-9041449E4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011EC-3CEA-364C-BAC2-129A0AD1A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42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WcKwByopuU?start=388&amp;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FwPyMYBAB8?feature=oembed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13CD-9C8A-8141-8104-25731989D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FİNANSMAN KAYNAKLARI</a:t>
            </a:r>
            <a:br>
              <a:rPr lang="tr-TR" dirty="0"/>
            </a:br>
            <a:r>
              <a:rPr lang="tr-TR" sz="4000" i="1" dirty="0"/>
              <a:t>- Yeni Paradigmalar -</a:t>
            </a:r>
            <a:endParaRPr lang="tr-TR" i="1" dirty="0"/>
          </a:p>
          <a:p>
            <a:endParaRPr lang="tr-TR" dirty="0">
              <a:cs typeface="Calibri Ligh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F5CFB3-C905-4344-AA86-6AB1B11B1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3328"/>
            <a:ext cx="9144000" cy="7385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tr-TR" sz="2700" b="1" dirty="0">
                <a:ea typeface="+mn-lt"/>
                <a:cs typeface="+mn-lt"/>
              </a:rPr>
              <a:t>Prof. Dr. </a:t>
            </a:r>
            <a:r>
              <a:rPr lang="tr-TR" sz="2700" b="1" dirty="0" err="1">
                <a:ea typeface="+mn-lt"/>
                <a:cs typeface="+mn-lt"/>
              </a:rPr>
              <a:t>Gülüzar</a:t>
            </a:r>
            <a:r>
              <a:rPr lang="tr-TR" sz="2700" b="1" dirty="0">
                <a:ea typeface="+mn-lt"/>
                <a:cs typeface="+mn-lt"/>
              </a:rPr>
              <a:t> Kurt Gümüş</a:t>
            </a:r>
          </a:p>
          <a:p>
            <a:r>
              <a:rPr lang="tr-TR" sz="2300" b="1" dirty="0">
                <a:ea typeface="+mn-lt"/>
                <a:cs typeface="+mn-lt"/>
              </a:rPr>
              <a:t>Dokuz Eylül Üniversitesi</a:t>
            </a:r>
          </a:p>
          <a:p>
            <a:endParaRPr lang="tr-TR" sz="27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10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1E3922-F2F9-CC14-0D3E-F316985B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Özel Kuruluşlar ve Vakıflar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4D0C89-8054-CA91-AE5F-1B8681280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Bazı özel kuruluşlar ve vakıflar, girişimcilere finansal destek sağlamak amacıyla kurulmuştur.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Bu kuruluşlar, genellikle belirli bir sektöre veya konuya odaklanarak, girişimcilerin iş fikirlerini destekleyebilirler.</a:t>
            </a:r>
          </a:p>
          <a:p>
            <a:pPr marL="0" indent="0">
              <a:buNone/>
            </a:pPr>
            <a:endParaRPr lang="tr-TR" dirty="0">
              <a:cs typeface="Calibri"/>
            </a:endParaRPr>
          </a:p>
          <a:p>
            <a:pPr marL="0" indent="0">
              <a:buNone/>
            </a:pP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51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FF39EA-81D6-C303-B791-AEE3C4A2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İşbirliği Modelleri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C18BE5-4546-E8FE-3257-4D747CDA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Girişimciler, işbirliği yaparak finansman sağlama konusunda da başarılı olabilirler.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İşbirliği modelleri, farklı şirketlerin veya girişimcilerin, birbirleriyle işbirliği yaparak, iş fikirlerini finanse etmelerine olanak sağlar.</a:t>
            </a:r>
          </a:p>
          <a:p>
            <a:pPr marL="0" indent="0">
              <a:buNone/>
            </a:pP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85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60C25A-AF0B-677E-086D-96BBEDA3D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dirty="0">
                <a:ea typeface="+mn-lt"/>
                <a:cs typeface="+mn-lt"/>
              </a:rPr>
              <a:t>Girişimciler için finansman kaynakları, işletme ihtiyaçlarına ve sektöre bağlı olarak değişebilir. </a:t>
            </a:r>
          </a:p>
          <a:p>
            <a:pPr marL="0" indent="0">
              <a:buNone/>
            </a:pPr>
            <a:r>
              <a:rPr lang="tr-TR" dirty="0">
                <a:ea typeface="+mn-lt"/>
                <a:cs typeface="+mn-lt"/>
              </a:rPr>
              <a:t>Her durumda girişimcilerin, iş fikirlerini, mali planlarını ve stratejilerini iyi hazırlamaları, yatırımcılarla iyi bir ilişki kurmaları ve finansal hedeflerine ulaşmaları için iyi bir planlama yapmaları gerekmektedir.</a:t>
            </a:r>
          </a:p>
          <a:p>
            <a:pPr marL="0" indent="0">
              <a:buNone/>
            </a:pP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5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92CCA3-9346-3796-A7CD-BFD028D0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KOSGEB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265EA4-E0D5-1920-710C-3648C126F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Farklı ölçekler ve faaliyet alanlarında çeşitli kredi ve hibe olanakları sunan Küçük ve Orta Ölçekli İşletmeleri Geliştirme ve Destekleme İdaresi Başkanlığı (KOSGEB), kadın girişimcilere yüzde 80 oranında destek sağlıyor.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KOSGEB kurslarına katılarak temel girişimcilik becerilerini öğrenen adaylar sonrasında iş adımlarını atarak farklı kategorilerde destek alabiliyorlar. </a:t>
            </a:r>
          </a:p>
          <a:p>
            <a:pPr marL="0" indent="0">
              <a:lnSpc>
                <a:spcPct val="100000"/>
              </a:lnSpc>
              <a:buNone/>
            </a:pP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89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5237B2-57A9-91F0-D41A-0218F9E2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Kredi Garanti Fonu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F7ED2C-23A4-5ADA-FFDE-63114A73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KGF, girişimcilerin ve KOBİ’lerin bankalardan alacakları kredilere teminat sağlamak amacıyla güder.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Verdiği kefalet ve üstlendiği risk ile girişimcilerin daha çok banka kredisi kullanabilmelerini sağlar, uzun vadeli ve uygun maliyetli kredilerden küçük işletmelerin de yararlanmasını mümkün hâle getirmektedir.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 Genç ve kadın girişimciliğin geliştirilmesi temel amaçtır.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254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B65007-E575-112A-1C9A-25C6D975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Bilgiyi Ticarileştirme Merkezi (BTM)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2D8D86-52B7-57BA-8BAF-9C1680EC0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 İstanbul Ticaret Odası tarafından yenilikçi iş fikirlerinin ticarileşerek ülkemize katma değer sağlaması amacıyla bir vakıf olarak kurulmuştur.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 err="1">
                <a:ea typeface="+mn-lt"/>
                <a:cs typeface="+mn-lt"/>
              </a:rPr>
              <a:t>BTM’de</a:t>
            </a:r>
            <a:r>
              <a:rPr lang="tr-TR" dirty="0">
                <a:ea typeface="+mn-lt"/>
                <a:cs typeface="+mn-lt"/>
              </a:rPr>
              <a:t> fikirlerin iş modeli haline gelmesi sağlanırken; eğitim ve seminerler, mentor desteği, yatırımcı eşleştirmeleri, girişimcilerin yatırımcı karşısında sunum yaptığı demo günü etkinlikleri, İTO Komite eşleştirmeleri, 7/24 ofis imkanı, birebir danışmanlık gibi hizmetler girişimcilere tamamen ücretsiz sunulmaktadır.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073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F742A3-97A3-5335-EDF2-3A89558B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772" y="365125"/>
            <a:ext cx="10406449" cy="1338054"/>
          </a:xfrm>
        </p:spPr>
        <p:txBody>
          <a:bodyPr>
            <a:normAutofit fontScale="90000"/>
          </a:bodyPr>
          <a:lstStyle/>
          <a:p>
            <a:r>
              <a:rPr lang="tr-TR" b="0" dirty="0">
                <a:ea typeface="+mj-lt"/>
                <a:cs typeface="+mj-lt"/>
              </a:rPr>
              <a:t>Ticaret Bakanlığı</a:t>
            </a:r>
            <a:br>
              <a:rPr lang="tr-TR" b="0" dirty="0">
                <a:ea typeface="+mj-lt"/>
                <a:cs typeface="+mj-lt"/>
              </a:rPr>
            </a:br>
            <a:r>
              <a:rPr lang="tr-TR" b="0" dirty="0">
                <a:ea typeface="+mj-lt"/>
                <a:cs typeface="+mj-lt"/>
              </a:rPr>
              <a:t>Pazara Girişte Dijital Faaliyetlerin Desteklenmesi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F58D38-DF03-F520-AB0E-06B5BE68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E-ticaret sitelerine bireysel üyelik desteği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Sanal ticaret heyeti desteği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Sanal yurtdışı pazarlama desteği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Sanal fuarlara katılımların desteklenmesi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Sanal fuar organizasyonu desteği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158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63A2C-893A-AE12-DB8B-2C74250D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Ticaret Bakanlığı</a:t>
            </a:r>
            <a:br>
              <a:rPr lang="tr-TR" b="0" dirty="0">
                <a:ea typeface="+mj-lt"/>
                <a:cs typeface="+mj-lt"/>
              </a:rPr>
            </a:br>
            <a:r>
              <a:rPr lang="tr-TR" b="0" dirty="0">
                <a:ea typeface="+mj-lt"/>
                <a:cs typeface="+mj-lt"/>
              </a:rPr>
              <a:t>E-İhracat Destekleri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F7BFA2-9166-7A28-AEC9-DA1D92DB1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18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Pazara giriş rapor desteği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Dijital pazaryeri tanıtım desteği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E-ihracat tanıtım desteği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Sipariş karşılama hizmeti ve depo kira desteği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Yurtdışı pazaryeri entegrasyon desteği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Çevrimiçi mağaza ve hedef ülke e-ticaret paydaşlarından alınan hizmet desteği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Pazaryeri komisyon gideri desteği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60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4C86B2-9BCB-C9BF-41D6-AFCB9209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Kitlesel Fonlama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6B7287-552C-58E6-72D7-28A80B115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41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Bir girişim, proje ya da ürünün hayata geçmesi için gerekli fonun, dijital platformlarda yapılan tanıtım aracılığıyla temin edilmesidir. 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Kitlesel fonlamanın üç temel unsuru bulunur: Projenin sahibi, projeyi fonlayan kişiler ve kitlesel fonlama platformu.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Kitlesel fonlama, girişimcileri aradıkları yatırım sermayesiyle buluşturmayı hedefler.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Kitlesel fonlama platformları, girişimcileri ve yatırımcıları / bağışçıları bir araya getiren ortamlar olarak tanımlanabilir.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7574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F495B9-9A5B-B868-C406-DFB8D7BD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Kitlesel Fonlama Süreci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7BDA76-4CBF-C899-BEA3-9F929F41D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Kitlesel fonlama sürecinin ilk adımında girişimciler, seçtikleri platforma projelerini anlatan bir başvuru yapar.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Başvuru platform tarafından kabul edilirse, projenin gerçekleştirilebilmesi için gerekli fon tutarı ve zaman dilimi belirlenir.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Girişimciler, oluşturulan kampanya süresince yatırımcıları bilgilendirir.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166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E2F233-7275-F7E8-7E25-45FE9187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İÇERİK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72F93E-487A-FB26-7C32-3C99B3898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Geçmişten Günümüze Finansal Kaynaklar</a:t>
            </a:r>
          </a:p>
          <a:p>
            <a:pPr marL="0" indent="0">
              <a:buNone/>
            </a:pPr>
            <a:r>
              <a:rPr lang="tr-TR" dirty="0"/>
              <a:t>Yeni Paradigmalar</a:t>
            </a:r>
          </a:p>
        </p:txBody>
      </p:sp>
    </p:spTree>
    <p:extLst>
      <p:ext uri="{BB962C8B-B14F-4D97-AF65-F5344CB8AC3E}">
        <p14:creationId xmlns:p14="http://schemas.microsoft.com/office/powerpoint/2010/main" val="110567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96DAFF-531B-5D68-FBF0-74DEA73E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Kitlesel Fonlama Türleri Nelerdir?</a:t>
            </a:r>
            <a:endParaRPr lang="tr-TR" dirty="0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067CA575-A555-A3CC-7820-CA358D9BA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799111"/>
              </p:ext>
            </p:extLst>
          </p:nvPr>
        </p:nvGraphicFramePr>
        <p:xfrm>
          <a:off x="2938607" y="1801854"/>
          <a:ext cx="5159828" cy="3918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428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EDB9CC-97CB-C949-19B0-1CA8EAE1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Ödül Bazlı Kitlesel Fonlama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F27BF9-29AE-AB7F-4739-EB62CAEEC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En sık kullanılan yöntemlerden biridir.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Platform bünyesinde yer alan bir girişime ya da projeye destek olmak isteyen kişilerin hediyelerle ödüllendirilmesini temel alır.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Söz konusu hediyeler kişiye özel teşekkür yazıları, sertifikalar, üzerinde proje amblemi yer alan aksesuarlar ya da projenin ilk ürünleri olabilir.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Ödüller, farklı teminat tutarlarına göre en az üç kademe olacak şekilde belirlenir.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0534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AE12E2-7611-008B-BBC5-523EB004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Bağış Bazlı Kitlesel Fonlama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74391E-D5A7-35C9-C31F-925F1B655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Genellikle sosyal sorumluluk ya da yardım projelerinde uygulanan bir seçenektir.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Yardım amacı taşıyan projelere destek olmak isteyen kullanıcılar, internet aracılığıyla seçtiği platform üzerinden farklı projelere bağış yaparak katkı sağlayabilir.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Bir hastalığın ya da sorunun çözümü üzerinde çalışılan projelerde de büyük çoğunlukla bu yöntemi esas alan platformlar tercih edilir.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8539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2F7981-9C2F-6C2D-F204-9562599B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Hisse Bazlı Kitlesel Fonlama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A53BD1-6B1A-F51F-F954-A8BAB1602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Kullanıcılarına bir girişime ya da projeye yatırım yapma olanağı tanır.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Bu platformları tercih ederek, seçtiğiniz projenin yatırımcısı ya da ortağı olmak için hisse satın alabilirsiniz.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Girişim ya da proje başarılı olduğu takdirde hisse değerleriniz artabilir, böylelikle kazanç sağlarsınız.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Girişim veya projenin başarısız olması halinde ise, hisse değerlerinizde düşme ya da kayıp yaşayabilirsiniz.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8562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3FCCC6-CF5A-18CF-93C4-3B424D11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Borç Bazlı Kitlesel Fonlama </a:t>
            </a:r>
            <a:endParaRPr lang="tr-TR" dirty="0">
              <a:ea typeface="+mj-lt"/>
              <a:cs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0DF824-DD19-9733-A23B-EF8DB74FD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Proje sahipleri, hedefledikleri fonu belirli koşullar ve zaman dilimi çerçevesinde potansiyel yatırımcılardan borçlanır.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Sistemin güvenliğini sağlamak için, girişimciler platformlara teminat vermek durumundadır.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Borcun vadesi dolmadan, proje sahibine projenin mülkiyeti teslim edilmez.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Yalnızca işletme hakkı teslim edilir. </a:t>
            </a:r>
          </a:p>
          <a:p>
            <a:pPr marL="0" indent="0">
              <a:buNone/>
            </a:pP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683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D2079F-E89D-0C1A-F4DA-7EFB2D9B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Dünyadan Kitlesel Fonlama Örnekleri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7E2B6D-E84D-80CF-922F-C0742422C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67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dirty="0" err="1">
                <a:ea typeface="+mn-lt"/>
                <a:cs typeface="+mn-lt"/>
              </a:rPr>
              <a:t>Kickstarter</a:t>
            </a:r>
            <a:endParaRPr lang="tr-TR" dirty="0"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tr-TR" dirty="0"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2009 yılında kurulan platform, bugüne dek 140.000’i aşkın proje aracılığıyla 15 milyondan fazla kişiye 4 milyar $ fon sağlamıştır. 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tr-TR" dirty="0"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 err="1">
                <a:ea typeface="+mn-lt"/>
                <a:cs typeface="+mn-lt"/>
              </a:rPr>
              <a:t>Indiegogo</a:t>
            </a:r>
            <a:endParaRPr lang="tr-TR" dirty="0"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650.000’i aşkın proje için 1 milyar $ fon toplanmasına aracılık etmiştir. </a:t>
            </a:r>
          </a:p>
          <a:p>
            <a:pPr marL="0" indent="0">
              <a:buNone/>
            </a:pP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112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4EBA34-2642-EF3A-A8F1-F90975EA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Türkiye’den </a:t>
            </a:r>
            <a:br>
              <a:rPr lang="tr-TR" dirty="0">
                <a:ea typeface="+mj-lt"/>
                <a:cs typeface="+mj-lt"/>
              </a:rPr>
            </a:br>
            <a:r>
              <a:rPr lang="tr-TR" dirty="0">
                <a:ea typeface="+mj-lt"/>
                <a:cs typeface="+mj-lt"/>
              </a:rPr>
              <a:t>Kitlesel Fonlama Örnekleri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6C9010-1D44-D34E-283B-CB3A337AA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Arıkovanı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tr-TR" dirty="0"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Türkiye Teknoloji Geliştirme Vakfı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tr-TR" dirty="0"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tr-TR" dirty="0" err="1">
                <a:ea typeface="+mn-lt"/>
                <a:cs typeface="+mn-lt"/>
              </a:rPr>
              <a:t>Fongogo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4794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C1DF6C-7154-DE8A-65D3-D8B9E03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60" y="266271"/>
            <a:ext cx="8317089" cy="1325563"/>
          </a:xfrm>
        </p:spPr>
        <p:txBody>
          <a:bodyPr/>
          <a:lstStyle/>
          <a:p>
            <a:r>
              <a:rPr lang="tr-TR" b="0" dirty="0">
                <a:ea typeface="+mj-lt"/>
                <a:cs typeface="+mj-lt"/>
              </a:rPr>
              <a:t>Kitlesel Fonlamada </a:t>
            </a:r>
            <a:br>
              <a:rPr lang="tr-TR" b="0" dirty="0">
                <a:ea typeface="+mj-lt"/>
                <a:cs typeface="+mj-lt"/>
              </a:rPr>
            </a:br>
            <a:r>
              <a:rPr lang="tr-TR" b="0" dirty="0">
                <a:ea typeface="+mj-lt"/>
                <a:cs typeface="+mj-lt"/>
              </a:rPr>
              <a:t>Başarılı Olmak İçin…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652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9241FD-FBD2-4637-AB16-C3093BB6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İyi Bir Ön Hazırlık</a:t>
            </a: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4CCD47D6-A441-6704-0457-C9A50311D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711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402C32-7C7C-186C-1C94-E08E26C7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Sosyal Sermaye</a:t>
            </a:r>
            <a:endParaRPr lang="tr-TR" b="0" dirty="0">
              <a:ea typeface="+mj-lt"/>
              <a:cs typeface="+mj-lt"/>
            </a:endParaRPr>
          </a:p>
          <a:p>
            <a:endParaRPr lang="tr-TR" dirty="0">
              <a:cs typeface="Calibri Ligh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057F1B8-BC7F-DA91-4413-3C26D0769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85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065049-61CB-4100-B368-0965C29C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 rtlCol="0">
            <a:normAutofit/>
          </a:bodyPr>
          <a:lstStyle/>
          <a:p>
            <a:pPr algn="ctr"/>
            <a:r>
              <a:rPr lang="tr-TR" sz="3200" dirty="0">
                <a:solidFill>
                  <a:srgbClr val="FFFFFF"/>
                </a:solidFill>
              </a:rPr>
              <a:t>PROF. DR. GÜLÜZAR KURT GÜMÜŞ</a:t>
            </a:r>
          </a:p>
        </p:txBody>
      </p:sp>
      <p:graphicFrame>
        <p:nvGraphicFramePr>
          <p:cNvPr id="62" name="İçerik Yer Tutucusu 2" descr="SmartArt Zaman Çizelgesi grafik yer tutucu">
            <a:extLst>
              <a:ext uri="{FF2B5EF4-FFF2-40B4-BE49-F238E27FC236}">
                <a16:creationId xmlns:a16="http://schemas.microsoft.com/office/drawing/2014/main" id="{F4FA5E27-6C7A-4375-9844-DFFB6C04C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267937"/>
              </p:ext>
            </p:extLst>
          </p:nvPr>
        </p:nvGraphicFramePr>
        <p:xfrm>
          <a:off x="3863061" y="1034407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Başlık 1">
            <a:extLst>
              <a:ext uri="{FF2B5EF4-FFF2-40B4-BE49-F238E27FC236}">
                <a16:creationId xmlns:a16="http://schemas.microsoft.com/office/drawing/2014/main" id="{E9C88234-6AD4-8FB4-6979-5683AA3F0A0E}"/>
              </a:ext>
            </a:extLst>
          </p:cNvPr>
          <p:cNvSpPr txBox="1">
            <a:spLocks/>
          </p:cNvSpPr>
          <p:nvPr/>
        </p:nvSpPr>
        <p:spPr>
          <a:xfrm>
            <a:off x="839356" y="2280652"/>
            <a:ext cx="2640646" cy="2104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>
                <a:solidFill>
                  <a:schemeClr val="accent3">
                    <a:lumMod val="75000"/>
                  </a:schemeClr>
                </a:solidFill>
              </a:rPr>
              <a:t>PROF. DR. GÜLÜZAR KURT GÜMÜŞ</a:t>
            </a:r>
          </a:p>
        </p:txBody>
      </p:sp>
    </p:spTree>
    <p:extLst>
      <p:ext uri="{BB962C8B-B14F-4D97-AF65-F5344CB8AC3E}">
        <p14:creationId xmlns:p14="http://schemas.microsoft.com/office/powerpoint/2010/main" val="1220642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1C36AE-AF3F-D3AF-9B15-56EF7508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Gerçekçilik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123CE437-0C07-4EFC-A616-8ABCB7D06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934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EE1DE9-B353-0E6E-7890-2DA29DB5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    Video </a:t>
            </a:r>
            <a:endParaRPr lang="tr-TR" b="0" dirty="0">
              <a:ea typeface="+mj-lt"/>
              <a:cs typeface="+mj-lt"/>
            </a:endParaRPr>
          </a:p>
          <a:p>
            <a:endParaRPr lang="tr-TR" dirty="0">
              <a:cs typeface="Calibri Ligh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1FD60EA-7632-04D4-BE9F-E7D42D157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735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0327A3-9F88-A06D-C558-722BA41C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Görsel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171FF62E-A839-F995-29C5-2D441F493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859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BDD518-9EBC-D713-205F-C52FE508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Dil Kullanımı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27C98D53-EAE7-8C78-6939-3EEEC051C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857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25EB1C-FB5A-773A-D4A1-57D2A3E8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Farklılık Güçtür!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EC3D1236-7FEC-34E5-A2A4-66B150984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334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311EE8-F4D9-50D4-1195-F5515995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Ödüllerin Belirlenmesi</a:t>
            </a:r>
            <a:endParaRPr lang="tr-TR" b="0" dirty="0">
              <a:ea typeface="+mj-lt"/>
              <a:cs typeface="+mj-lt"/>
            </a:endParaRPr>
          </a:p>
          <a:p>
            <a:endParaRPr lang="tr-TR" dirty="0">
              <a:cs typeface="Calibri Ligh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22E858F0-FE60-3DDC-1577-A461E1578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7163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2367D4-30B7-1B48-B8FE-CDAF900F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Her Kanalı Kullanmak </a:t>
            </a:r>
            <a:endParaRPr lang="tr-TR" b="0" dirty="0">
              <a:ea typeface="+mj-lt"/>
              <a:cs typeface="+mj-lt"/>
            </a:endParaRPr>
          </a:p>
          <a:p>
            <a:endParaRPr lang="tr-TR" dirty="0">
              <a:cs typeface="Calibri Ligh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669A0917-AD6B-E8B5-F146-34913A860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669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8AEF47-67E2-2DC0-181E-6D536935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Reklam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66284577-F092-B6FB-E167-35F5591D5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101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1D77BD-FC35-5273-D7E3-758C4204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Ödülleri Gönderme Sırası</a:t>
            </a:r>
            <a:endParaRPr lang="tr-TR" b="0" dirty="0">
              <a:ea typeface="+mj-lt"/>
              <a:cs typeface="+mj-lt"/>
            </a:endParaRPr>
          </a:p>
          <a:p>
            <a:endParaRPr lang="tr-TR" dirty="0">
              <a:cs typeface="Calibri Ligh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0D07CA86-71FD-DEA7-9B06-2BFF1CC2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375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Çevrimiçi Medya 3" title="Rawsome | Paya Dayalı Kitle Fonlama Kampanyası">
            <a:hlinkClick r:id="" action="ppaction://media"/>
            <a:extLst>
              <a:ext uri="{FF2B5EF4-FFF2-40B4-BE49-F238E27FC236}">
                <a16:creationId xmlns:a16="http://schemas.microsoft.com/office/drawing/2014/main" id="{5B694171-64EB-5B79-7AEB-C14A99EDDF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7784" y="1956395"/>
            <a:ext cx="5829035" cy="344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0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0F0A6D-671B-7381-9D87-CA2A011D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GEÇMİŞTEN GÜNÜMÜZE </a:t>
            </a:r>
            <a:br>
              <a:rPr lang="tr-TR" dirty="0"/>
            </a:br>
            <a:r>
              <a:rPr lang="tr-TR" dirty="0"/>
              <a:t>FİNANSAL 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BCC854-CF97-7119-816A-5C89A9102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555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Çevrimiçi Medya 3" title="Byqee | Paya Dayalı Kitle Fonlama Kampanyası">
            <a:hlinkClick r:id="" action="ppaction://media"/>
            <a:extLst>
              <a:ext uri="{FF2B5EF4-FFF2-40B4-BE49-F238E27FC236}">
                <a16:creationId xmlns:a16="http://schemas.microsoft.com/office/drawing/2014/main" id="{528A55F7-4B7D-9B06-6313-9B42A08718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5361" y="1881438"/>
            <a:ext cx="6018573" cy="35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46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6427F1-B03B-3FDA-08A7-0C11AD49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YENİ PARADİGMALAR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0D118A-ACD2-0924-0DDF-CE61482F5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43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92B23E-04A2-551B-96E7-95E56F49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Yapay Zeka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3F3130-738B-BEA0-7CE6-0704A3048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Chat GPT</a:t>
            </a:r>
          </a:p>
          <a:p>
            <a:r>
              <a:rPr lang="tr-TR" dirty="0"/>
              <a:t>Leonardo AI</a:t>
            </a:r>
          </a:p>
        </p:txBody>
      </p:sp>
    </p:spTree>
    <p:extLst>
      <p:ext uri="{BB962C8B-B14F-4D97-AF65-F5344CB8AC3E}">
        <p14:creationId xmlns:p14="http://schemas.microsoft.com/office/powerpoint/2010/main" val="1994143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AD64CE-3590-4B43-CA67-954829B7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Metaverse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21B660-7056-C3FC-F455-CF32EC467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NFT</a:t>
            </a:r>
          </a:p>
        </p:txBody>
      </p:sp>
    </p:spTree>
    <p:extLst>
      <p:ext uri="{BB962C8B-B14F-4D97-AF65-F5344CB8AC3E}">
        <p14:creationId xmlns:p14="http://schemas.microsoft.com/office/powerpoint/2010/main" val="1889907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609732-063F-BFA0-8BAF-2EA418BA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Satış/Pazarlama Ortaklığı</a:t>
            </a:r>
            <a:br>
              <a:rPr lang="tr-TR" b="0" dirty="0">
                <a:ea typeface="+mj-lt"/>
                <a:cs typeface="+mj-lt"/>
              </a:rPr>
            </a:br>
            <a:r>
              <a:rPr lang="tr-TR" b="0" dirty="0">
                <a:ea typeface="+mj-lt"/>
                <a:cs typeface="+mj-lt"/>
              </a:rPr>
              <a:t>(</a:t>
            </a:r>
            <a:r>
              <a:rPr lang="tr-TR" b="0" dirty="0" err="1">
                <a:ea typeface="+mj-lt"/>
                <a:cs typeface="+mj-lt"/>
              </a:rPr>
              <a:t>Affiliate</a:t>
            </a:r>
            <a:r>
              <a:rPr lang="tr-TR" b="0" dirty="0">
                <a:ea typeface="+mj-lt"/>
                <a:cs typeface="+mj-lt"/>
              </a:rPr>
              <a:t> </a:t>
            </a:r>
            <a:r>
              <a:rPr lang="tr-TR" b="0" dirty="0" err="1">
                <a:ea typeface="+mj-lt"/>
                <a:cs typeface="+mj-lt"/>
              </a:rPr>
              <a:t>Partnership</a:t>
            </a:r>
            <a:r>
              <a:rPr lang="tr-TR" b="0" dirty="0">
                <a:ea typeface="+mj-lt"/>
                <a:cs typeface="+mj-lt"/>
              </a:rPr>
              <a:t>)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4EF2AE-E3E2-5B6E-4EF2-C37022DA4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27632" cy="3739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b="1" dirty="0">
                <a:ea typeface="+mn-lt"/>
                <a:cs typeface="+mn-lt"/>
              </a:rPr>
              <a:t>Doğrudan satış</a:t>
            </a:r>
            <a:r>
              <a:rPr lang="tr-TR" dirty="0">
                <a:ea typeface="+mn-lt"/>
                <a:cs typeface="+mn-lt"/>
              </a:rPr>
              <a:t> işinin internet versiyonu.</a:t>
            </a:r>
            <a:endParaRPr lang="en-US" dirty="0">
              <a:ea typeface="+mn-lt"/>
              <a:cs typeface="+mn-lt"/>
            </a:endParaRPr>
          </a:p>
          <a:p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2760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FDB1BA-FAA7-1BE9-C978-58159CE5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 err="1">
                <a:ea typeface="+mj-lt"/>
                <a:cs typeface="+mj-lt"/>
              </a:rPr>
              <a:t>Etsy</a:t>
            </a:r>
            <a:endParaRPr lang="tr-TR" dirty="0" err="1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CD8FED4C-D9A8-51E3-49B9-51CCBCE63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50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C08B0D-37B3-44F3-9FD0-13FF7DF5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 err="1">
                <a:ea typeface="+mj-lt"/>
                <a:cs typeface="+mj-lt"/>
              </a:rPr>
              <a:t>Fiverr</a:t>
            </a:r>
            <a:r>
              <a:rPr lang="tr-TR" b="0" dirty="0">
                <a:ea typeface="+mj-lt"/>
                <a:cs typeface="+mj-lt"/>
              </a:rPr>
              <a:t> 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888BEC29-9539-0A2B-C3C6-0DC732BDA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3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65BDA7-D612-275C-4F1F-1ECDCFD1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 err="1">
                <a:ea typeface="+mj-lt"/>
                <a:cs typeface="+mj-lt"/>
              </a:rPr>
              <a:t>Upwork</a:t>
            </a:r>
            <a:endParaRPr lang="tr-TR" dirty="0" err="1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F9633EFD-D09B-3D24-0CA2-CC1BD448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295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70A016-BCB4-0E4E-AEA9-917CC782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 err="1">
                <a:ea typeface="+mj-lt"/>
                <a:cs typeface="+mj-lt"/>
              </a:rPr>
              <a:t>Patreon</a:t>
            </a:r>
            <a:endParaRPr lang="tr-TR" dirty="0" err="1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DB5B28B-F50F-8B55-F626-3ADC53F02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883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CFF988-B2B7-32B3-9084-7891FC39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/>
              <a:t>Teşekkürler…</a:t>
            </a:r>
          </a:p>
        </p:txBody>
      </p:sp>
      <p:pic>
        <p:nvPicPr>
          <p:cNvPr id="5" name="İçerik Yer Tutucusu 4" descr="metin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38BFCBE5-501E-FE84-36F9-5EAF2CE59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711" y="1731301"/>
            <a:ext cx="2328643" cy="3912120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718E862-5644-6B51-8544-689E784E9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246" y="1731301"/>
            <a:ext cx="2328643" cy="391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4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17F9EB-306F-D185-B127-DB194888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Bireysel Kaynaklar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AA03C6-0AC2-168D-A32D-72BE94665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Girişimciler kendi birikimlerini kullanarak işlerini başlatabilirler.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Bu, kişisel tasarruflar, emlak, hisse senetleri veya diğer yatırımlar gibi kaynakları içerebilir.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529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076203-67D5-85D7-3350-7D3A77C4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Aile ve Arkadaşlar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52BED4-E728-5AA0-6461-55B17C65A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Girişimciler aileleri, arkadaşları veya iş ortaklarından finansman sağlayabilirler.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Bu tür finansman kaynakları, geleneksel banka kredilerine göre daha esnek ve kolaydır.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127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A71F33-EC65-4504-D8DE-D1D73CC8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Melek Yatırımcılar</a:t>
            </a:r>
          </a:p>
          <a:p>
            <a:endParaRPr lang="tr-TR" dirty="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8436FA-5B15-23C2-56AF-1C5E211C0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Melek yatırımcılar, girişimcilerin iş fikirlerine inanan, onlara finansal destek sağlamayı amaçlayan özel yatırımcılardır.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Melek yatırımcılar genellikle ilk yatırım turu için girişimcilerin başvurduğu bir kaynak olarak görülürler.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00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4B62BF-4892-A2A2-E8B3-03F9182E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Risk Sermayesi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565BF7-CB14-B248-4A31-7A7BFF722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Risk sermayesi, yeni iş fikirlerine yatırım yaparak yüksek getiriler elde etmeyi amaçlayan özel yatırım şirketleridir.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Girişimciler, risk sermayesi şirketlerine iş fikirlerini sunarak yatırım alabilirler.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166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581A78-8ABE-AB12-F0E1-20DC8BDB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>
                <a:ea typeface="+mj-lt"/>
                <a:cs typeface="+mj-lt"/>
              </a:rPr>
              <a:t>Banka Kredileri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C66BD7-1080-06C7-6C5D-1DE9ABB71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Bankalar, işletme kredileri ve ticari krediler gibi çeşitli finansman seçenekleri sunarlar.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+mn-lt"/>
                <a:cs typeface="+mn-lt"/>
              </a:rPr>
              <a:t>Ancak, girişimciler genellikle bu tür kredileri almak için iş planlarını ve finansal geçmişlerini kanıtlamaları gerekmektedir.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4756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U_1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5092"/>
      </a:accent1>
      <a:accent2>
        <a:srgbClr val="4470C3"/>
      </a:accent2>
      <a:accent3>
        <a:srgbClr val="2FB2E4"/>
      </a:accent3>
      <a:accent4>
        <a:srgbClr val="70CEF2"/>
      </a:accent4>
      <a:accent5>
        <a:srgbClr val="97D9F5"/>
      </a:accent5>
      <a:accent6>
        <a:srgbClr val="007BAF"/>
      </a:accent6>
      <a:hlink>
        <a:srgbClr val="2252A1"/>
      </a:hlink>
      <a:folHlink>
        <a:srgbClr val="00A8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1023</Words>
  <Application>Microsoft Office PowerPoint</Application>
  <PresentationFormat>Geniş ekran</PresentationFormat>
  <Paragraphs>134</Paragraphs>
  <Slides>49</Slides>
  <Notes>1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Trebuchet MS</vt:lpstr>
      <vt:lpstr>Office Theme</vt:lpstr>
      <vt:lpstr>FİNANSMAN KAYNAKLARI - Yeni Paradigmalar - </vt:lpstr>
      <vt:lpstr>İÇERİK</vt:lpstr>
      <vt:lpstr>PROF. DR. GÜLÜZAR KURT GÜMÜŞ</vt:lpstr>
      <vt:lpstr>GEÇMİŞTEN GÜNÜMÜZE  FİNANSAL KAYNAKLAR</vt:lpstr>
      <vt:lpstr>Bireysel Kaynaklar </vt:lpstr>
      <vt:lpstr>Aile ve Arkadaşlar </vt:lpstr>
      <vt:lpstr>Melek Yatırımcılar </vt:lpstr>
      <vt:lpstr>Risk Sermayesi</vt:lpstr>
      <vt:lpstr>Banka Kredileri</vt:lpstr>
      <vt:lpstr>Özel Kuruluşlar ve Vakıflar </vt:lpstr>
      <vt:lpstr>İşbirliği Modelleri</vt:lpstr>
      <vt:lpstr>PowerPoint Sunusu</vt:lpstr>
      <vt:lpstr>KOSGEB</vt:lpstr>
      <vt:lpstr>Kredi Garanti Fonu </vt:lpstr>
      <vt:lpstr>Bilgiyi Ticarileştirme Merkezi (BTM) </vt:lpstr>
      <vt:lpstr>Ticaret Bakanlığı Pazara Girişte Dijital Faaliyetlerin Desteklenmesi </vt:lpstr>
      <vt:lpstr>Ticaret Bakanlığı E-İhracat Destekleri </vt:lpstr>
      <vt:lpstr>Kitlesel Fonlama</vt:lpstr>
      <vt:lpstr>Kitlesel Fonlama Süreci</vt:lpstr>
      <vt:lpstr>Kitlesel Fonlama Türleri Nelerdir?</vt:lpstr>
      <vt:lpstr>Ödül Bazlı Kitlesel Fonlama </vt:lpstr>
      <vt:lpstr>Bağış Bazlı Kitlesel Fonlama</vt:lpstr>
      <vt:lpstr>Hisse Bazlı Kitlesel Fonlama</vt:lpstr>
      <vt:lpstr>Borç Bazlı Kitlesel Fonlama </vt:lpstr>
      <vt:lpstr>Dünyadan Kitlesel Fonlama Örnekleri</vt:lpstr>
      <vt:lpstr>Türkiye’den  Kitlesel Fonlama Örnekleri</vt:lpstr>
      <vt:lpstr>Kitlesel Fonlamada  Başarılı Olmak İçin…</vt:lpstr>
      <vt:lpstr>İyi Bir Ön Hazırlık</vt:lpstr>
      <vt:lpstr>Sosyal Sermaye </vt:lpstr>
      <vt:lpstr>Gerçekçilik </vt:lpstr>
      <vt:lpstr>    Video  </vt:lpstr>
      <vt:lpstr>Görsel </vt:lpstr>
      <vt:lpstr>Dil Kullanımı </vt:lpstr>
      <vt:lpstr>Farklılık Güçtür! </vt:lpstr>
      <vt:lpstr>Ödüllerin Belirlenmesi </vt:lpstr>
      <vt:lpstr>Her Kanalı Kullanmak  </vt:lpstr>
      <vt:lpstr>Reklam </vt:lpstr>
      <vt:lpstr>Ödülleri Gönderme Sırası </vt:lpstr>
      <vt:lpstr>PowerPoint Sunusu</vt:lpstr>
      <vt:lpstr>PowerPoint Sunusu</vt:lpstr>
      <vt:lpstr>YENİ PARADİGMALAR</vt:lpstr>
      <vt:lpstr>Yapay Zeka</vt:lpstr>
      <vt:lpstr>Metaverse</vt:lpstr>
      <vt:lpstr>Satış/Pazarlama Ortaklığı (Affiliate Partnership) </vt:lpstr>
      <vt:lpstr>Etsy</vt:lpstr>
      <vt:lpstr>Fiverr  </vt:lpstr>
      <vt:lpstr>Upwork</vt:lpstr>
      <vt:lpstr>Patreon</vt:lpstr>
      <vt:lpstr>Teşekkürler…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Deniz Kuru</dc:creator>
  <cp:keywords/>
  <dc:description/>
  <cp:lastModifiedBy>yusuf gümüş</cp:lastModifiedBy>
  <cp:revision>202</cp:revision>
  <dcterms:created xsi:type="dcterms:W3CDTF">2019-09-12T13:37:31Z</dcterms:created>
  <dcterms:modified xsi:type="dcterms:W3CDTF">2023-03-31T04:16:13Z</dcterms:modified>
  <cp:category/>
</cp:coreProperties>
</file>